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60" r:id="rId4"/>
    <p:sldId id="258" r:id="rId5"/>
    <p:sldId id="259" r:id="rId6"/>
    <p:sldId id="262" r:id="rId7"/>
    <p:sldId id="287" r:id="rId8"/>
    <p:sldId id="269" r:id="rId9"/>
    <p:sldId id="270" r:id="rId10"/>
    <p:sldId id="261" r:id="rId11"/>
    <p:sldId id="267" r:id="rId12"/>
    <p:sldId id="281" r:id="rId13"/>
    <p:sldId id="276" r:id="rId14"/>
    <p:sldId id="279" r:id="rId15"/>
    <p:sldId id="278" r:id="rId16"/>
    <p:sldId id="266" r:id="rId17"/>
    <p:sldId id="272" r:id="rId18"/>
    <p:sldId id="273" r:id="rId19"/>
    <p:sldId id="274" r:id="rId20"/>
    <p:sldId id="275" r:id="rId21"/>
    <p:sldId id="288" r:id="rId22"/>
    <p:sldId id="264" r:id="rId23"/>
    <p:sldId id="280" r:id="rId24"/>
    <p:sldId id="283" r:id="rId25"/>
    <p:sldId id="284" r:id="rId26"/>
    <p:sldId id="285" r:id="rId27"/>
    <p:sldId id="282" r:id="rId28"/>
    <p:sldId id="28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2" d="100"/>
          <a:sy n="182" d="100"/>
        </p:scale>
        <p:origin x="-16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holland:proj:uic_eq.d:misc.d:Year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Oklahoma Injectors</a:t>
            </a:r>
          </a:p>
        </c:rich>
      </c:tx>
      <c:layout/>
      <c:overlay val="0"/>
    </c:title>
    <c:autoTitleDeleted val="0"/>
    <c:plotArea>
      <c:layout/>
      <c:scatterChart>
        <c:scatterStyle val="lineMarker"/>
        <c:varyColors val="0"/>
        <c:ser>
          <c:idx val="0"/>
          <c:order val="0"/>
          <c:tx>
            <c:strRef>
              <c:f>Sheet1!$B$1</c:f>
              <c:strCache>
                <c:ptCount val="1"/>
                <c:pt idx="0">
                  <c:v># UIC II Injectors</c:v>
                </c:pt>
              </c:strCache>
            </c:strRef>
          </c:tx>
          <c:marker>
            <c:symbol val="none"/>
          </c:marker>
          <c:xVal>
            <c:numRef>
              <c:f>Sheet1!$A$2:$A$15</c:f>
              <c:numCache>
                <c:formatCode>General</c:formatCode>
                <c:ptCount val="14"/>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numCache>
            </c:numRef>
          </c:xVal>
          <c:yVal>
            <c:numRef>
              <c:f>Sheet1!$B$2:$B$15</c:f>
              <c:numCache>
                <c:formatCode>General</c:formatCode>
                <c:ptCount val="14"/>
                <c:pt idx="0">
                  <c:v>8721.0</c:v>
                </c:pt>
                <c:pt idx="1">
                  <c:v>9092.0</c:v>
                </c:pt>
                <c:pt idx="2">
                  <c:v>9862.0</c:v>
                </c:pt>
                <c:pt idx="3">
                  <c:v>10488.0</c:v>
                </c:pt>
                <c:pt idx="4">
                  <c:v>10656.0</c:v>
                </c:pt>
                <c:pt idx="5">
                  <c:v>10385.0</c:v>
                </c:pt>
                <c:pt idx="6">
                  <c:v>10055.0</c:v>
                </c:pt>
                <c:pt idx="7">
                  <c:v>10046.0</c:v>
                </c:pt>
                <c:pt idx="8">
                  <c:v>10092.0</c:v>
                </c:pt>
                <c:pt idx="9">
                  <c:v>10125.0</c:v>
                </c:pt>
                <c:pt idx="10">
                  <c:v>10342.0</c:v>
                </c:pt>
                <c:pt idx="11">
                  <c:v>10744.0</c:v>
                </c:pt>
                <c:pt idx="12">
                  <c:v>10770.0</c:v>
                </c:pt>
                <c:pt idx="13">
                  <c:v>10928.0</c:v>
                </c:pt>
              </c:numCache>
            </c:numRef>
          </c:yVal>
          <c:smooth val="0"/>
        </c:ser>
        <c:dLbls>
          <c:showLegendKey val="0"/>
          <c:showVal val="0"/>
          <c:showCatName val="0"/>
          <c:showSerName val="0"/>
          <c:showPercent val="0"/>
          <c:showBubbleSize val="0"/>
        </c:dLbls>
        <c:axId val="765361624"/>
        <c:axId val="765367144"/>
      </c:scatterChart>
      <c:valAx>
        <c:axId val="765361624"/>
        <c:scaling>
          <c:orientation val="minMax"/>
        </c:scaling>
        <c:delete val="0"/>
        <c:axPos val="b"/>
        <c:title>
          <c:tx>
            <c:rich>
              <a:bodyPr/>
              <a:lstStyle/>
              <a:p>
                <a:pPr>
                  <a:defRPr/>
                </a:pPr>
                <a:r>
                  <a:rPr lang="en-US" dirty="0"/>
                  <a:t>Year</a:t>
                </a:r>
              </a:p>
            </c:rich>
          </c:tx>
          <c:layout/>
          <c:overlay val="0"/>
        </c:title>
        <c:numFmt formatCode="General" sourceLinked="1"/>
        <c:majorTickMark val="out"/>
        <c:minorTickMark val="none"/>
        <c:tickLblPos val="nextTo"/>
        <c:crossAx val="765367144"/>
        <c:crosses val="autoZero"/>
        <c:crossBetween val="midCat"/>
      </c:valAx>
      <c:valAx>
        <c:axId val="765367144"/>
        <c:scaling>
          <c:orientation val="minMax"/>
        </c:scaling>
        <c:delete val="0"/>
        <c:axPos val="l"/>
        <c:majorGridlines/>
        <c:title>
          <c:tx>
            <c:rich>
              <a:bodyPr/>
              <a:lstStyle/>
              <a:p>
                <a:pPr>
                  <a:defRPr/>
                </a:pPr>
                <a:r>
                  <a:rPr lang="en-US" dirty="0"/>
                  <a:t># of UIC Class II Injectors</a:t>
                </a:r>
              </a:p>
            </c:rich>
          </c:tx>
          <c:layout/>
          <c:overlay val="0"/>
        </c:title>
        <c:numFmt formatCode="General" sourceLinked="1"/>
        <c:majorTickMark val="out"/>
        <c:minorTickMark val="none"/>
        <c:tickLblPos val="nextTo"/>
        <c:crossAx val="765361624"/>
        <c:crosses val="autoZero"/>
        <c:crossBetween val="midCat"/>
      </c:valAx>
      <c:spPr>
        <a:noFill/>
        <a:ln w="25400">
          <a:no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D85090-3F26-E843-BD06-A6E93098A1E6}" type="datetimeFigureOut">
              <a:rPr lang="en-US" smtClean="0"/>
              <a:t>10/12/12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CD33E5-889C-5242-9508-B96CCB3DB5F3}" type="slidenum">
              <a:rPr lang="en-US" smtClean="0"/>
              <a:t>‹#›</a:t>
            </a:fld>
            <a:endParaRPr lang="en-US"/>
          </a:p>
        </p:txBody>
      </p:sp>
    </p:spTree>
    <p:extLst>
      <p:ext uri="{BB962C8B-B14F-4D97-AF65-F5344CB8AC3E}">
        <p14:creationId xmlns:p14="http://schemas.microsoft.com/office/powerpoint/2010/main" val="1257354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9884F-7FAB-7E4B-AA30-ABD5FBF5E436}" type="datetimeFigureOut">
              <a:rPr lang="en-US" smtClean="0"/>
              <a:t>10/12/12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1494B-BA8D-BE48-B6FB-C16DBE77A49C}" type="slidenum">
              <a:rPr lang="en-US" smtClean="0"/>
              <a:t>‹#›</a:t>
            </a:fld>
            <a:endParaRPr lang="en-US"/>
          </a:p>
        </p:txBody>
      </p:sp>
    </p:spTree>
    <p:extLst>
      <p:ext uri="{BB962C8B-B14F-4D97-AF65-F5344CB8AC3E}">
        <p14:creationId xmlns:p14="http://schemas.microsoft.com/office/powerpoint/2010/main" val="36220268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of the Mohr-Coulomb</a:t>
            </a:r>
            <a:r>
              <a:rPr lang="en-US" baseline="0" dirty="0" smtClean="0"/>
              <a:t> circles are the </a:t>
            </a:r>
            <a:r>
              <a:rPr lang="en-US" baseline="0" dirty="0" err="1" smtClean="0"/>
              <a:t>deviatoric</a:t>
            </a:r>
            <a:r>
              <a:rPr lang="en-US" baseline="0" dirty="0" smtClean="0"/>
              <a:t> stress sigma1-sigma3</a:t>
            </a:r>
            <a:endParaRPr lang="en-US" dirty="0" smtClean="0"/>
          </a:p>
          <a:p>
            <a:r>
              <a:rPr lang="en-US" dirty="0" smtClean="0"/>
              <a:t>Of course pressure doesn’t instantaneously increase as shown here,</a:t>
            </a:r>
            <a:r>
              <a:rPr lang="en-US" baseline="0" dirty="0" smtClean="0"/>
              <a:t> but how does it </a:t>
            </a:r>
            <a:r>
              <a:rPr lang="en-US" baseline="0" dirty="0" err="1" smtClean="0"/>
              <a:t>propogate</a:t>
            </a:r>
            <a:r>
              <a:rPr lang="en-US" baseline="0" dirty="0" smtClean="0"/>
              <a:t> within the Earth</a:t>
            </a:r>
            <a:endParaRPr lang="en-US" dirty="0"/>
          </a:p>
        </p:txBody>
      </p:sp>
      <p:sp>
        <p:nvSpPr>
          <p:cNvPr id="4" name="Slide Number Placeholder 3"/>
          <p:cNvSpPr>
            <a:spLocks noGrp="1"/>
          </p:cNvSpPr>
          <p:nvPr>
            <p:ph type="sldNum" sz="quarter" idx="10"/>
          </p:nvPr>
        </p:nvSpPr>
        <p:spPr/>
        <p:txBody>
          <a:bodyPr/>
          <a:lstStyle/>
          <a:p>
            <a:fld id="{7EC1494B-BA8D-BE48-B6FB-C16DBE77A49C}" type="slidenum">
              <a:rPr lang="en-US" smtClean="0"/>
              <a:t>4</a:t>
            </a:fld>
            <a:endParaRPr lang="en-US"/>
          </a:p>
        </p:txBody>
      </p:sp>
    </p:spTree>
    <p:extLst>
      <p:ext uri="{BB962C8B-B14F-4D97-AF65-F5344CB8AC3E}">
        <p14:creationId xmlns:p14="http://schemas.microsoft.com/office/powerpoint/2010/main" val="241743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figure shows the time progression of pressure from an injection well injecting</a:t>
            </a:r>
            <a:r>
              <a:rPr lang="en-US" baseline="0" dirty="0" smtClean="0"/>
              <a:t> at a constant pressure</a:t>
            </a:r>
          </a:p>
          <a:p>
            <a:r>
              <a:rPr lang="en-US" baseline="0" dirty="0" smtClean="0"/>
              <a:t>Bottom figure shows the range of diffusivity observed in most cases of induced seismicity</a:t>
            </a:r>
            <a:endParaRPr lang="en-US" dirty="0"/>
          </a:p>
        </p:txBody>
      </p:sp>
      <p:sp>
        <p:nvSpPr>
          <p:cNvPr id="4" name="Slide Number Placeholder 3"/>
          <p:cNvSpPr>
            <a:spLocks noGrp="1"/>
          </p:cNvSpPr>
          <p:nvPr>
            <p:ph type="sldNum" sz="quarter" idx="10"/>
          </p:nvPr>
        </p:nvSpPr>
        <p:spPr/>
        <p:txBody>
          <a:bodyPr/>
          <a:lstStyle/>
          <a:p>
            <a:fld id="{7EC1494B-BA8D-BE48-B6FB-C16DBE77A49C}" type="slidenum">
              <a:rPr lang="en-US" smtClean="0"/>
              <a:t>5</a:t>
            </a:fld>
            <a:endParaRPr lang="en-US"/>
          </a:p>
        </p:txBody>
      </p:sp>
    </p:spTree>
    <p:extLst>
      <p:ext uri="{BB962C8B-B14F-4D97-AF65-F5344CB8AC3E}">
        <p14:creationId xmlns:p14="http://schemas.microsoft.com/office/powerpoint/2010/main" val="268676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a:t>
            </a:r>
            <a:r>
              <a:rPr lang="en-US" dirty="0" err="1" smtClean="0"/>
              <a:t>seismol</a:t>
            </a:r>
            <a:endParaRPr lang="en-US" dirty="0"/>
          </a:p>
        </p:txBody>
      </p:sp>
      <p:sp>
        <p:nvSpPr>
          <p:cNvPr id="4" name="Slide Number Placeholder 3"/>
          <p:cNvSpPr>
            <a:spLocks noGrp="1"/>
          </p:cNvSpPr>
          <p:nvPr>
            <p:ph type="sldNum" sz="quarter" idx="10"/>
          </p:nvPr>
        </p:nvSpPr>
        <p:spPr/>
        <p:txBody>
          <a:bodyPr/>
          <a:lstStyle/>
          <a:p>
            <a:fld id="{7EC1494B-BA8D-BE48-B6FB-C16DBE77A49C}" type="slidenum">
              <a:rPr lang="en-US" smtClean="0"/>
              <a:t>6</a:t>
            </a:fld>
            <a:endParaRPr lang="en-US"/>
          </a:p>
        </p:txBody>
      </p:sp>
    </p:spTree>
    <p:extLst>
      <p:ext uri="{BB962C8B-B14F-4D97-AF65-F5344CB8AC3E}">
        <p14:creationId xmlns:p14="http://schemas.microsoft.com/office/powerpoint/2010/main" val="70940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of maximum seismic moment, the standard</a:t>
            </a:r>
            <a:r>
              <a:rPr lang="en-US" baseline="0" dirty="0" smtClean="0"/>
              <a:t> measure of earthquake deformation, as a function of total injected volume. Note that all of the large magnitude events are associated with wastewater disposal.  The M3.4 earthquake in Basel Switzerland, although not very large, nonetheless had serious consequences, including project termination and many insurance claims. The maximum magnitude earthquakes in the Raton basin increased with total injection volume, M4.5 in 2001, M5 in 2005 and most recently, M5.3 in 2011. These data represent only the exceptionally large induced earthquakes. Indeed, the vast majority of injection wells do not produce earthquakes large enough to be felt by the public. For each point, wd=wastewater disposal, </a:t>
            </a:r>
            <a:r>
              <a:rPr lang="en-US" baseline="0" dirty="0" err="1" smtClean="0"/>
              <a:t>egs</a:t>
            </a:r>
            <a:r>
              <a:rPr lang="en-US" baseline="0" dirty="0" smtClean="0"/>
              <a:t>=enhanced geothermal system, and </a:t>
            </a:r>
            <a:r>
              <a:rPr lang="en-US" baseline="0" dirty="0" err="1" smtClean="0"/>
              <a:t>frak</a:t>
            </a:r>
            <a:r>
              <a:rPr lang="en-US" baseline="0" dirty="0" smtClean="0"/>
              <a:t>=hydraulic fracturing. RAT=Raton Basin, RMA=Rocky </a:t>
            </a:r>
            <a:r>
              <a:rPr lang="en-US" baseline="0" dirty="0" err="1" smtClean="0"/>
              <a:t>Mtn</a:t>
            </a:r>
            <a:r>
              <a:rPr lang="en-US" baseline="0" dirty="0" smtClean="0"/>
              <a:t> Arsenal. POH=Painesville OH, YOH=Youngstown OH, ASH=Ashtabula OH, PBN=Paradox Valley CO, GAK=Guy AK, CBN=Cooper Basin Australia, BAS=Basel Switzerland, STZ=</a:t>
            </a:r>
            <a:r>
              <a:rPr lang="en-US" baseline="0" dirty="0" err="1" smtClean="0"/>
              <a:t>Soutz</a:t>
            </a:r>
            <a:r>
              <a:rPr lang="en-US" baseline="0" dirty="0" smtClean="0"/>
              <a:t> </a:t>
            </a:r>
            <a:r>
              <a:rPr lang="en-US" baseline="0" dirty="0" err="1" smtClean="0"/>
              <a:t>sous</a:t>
            </a:r>
            <a:r>
              <a:rPr lang="en-US" baseline="0" dirty="0" smtClean="0"/>
              <a:t> </a:t>
            </a:r>
            <a:r>
              <a:rPr lang="en-US" baseline="0" dirty="0" err="1" smtClean="0"/>
              <a:t>Forets</a:t>
            </a:r>
            <a:r>
              <a:rPr lang="en-US" baseline="0" dirty="0" smtClean="0"/>
              <a:t> France, GAR=Garvin County OK, BUK=</a:t>
            </a:r>
            <a:r>
              <a:rPr lang="en-US" baseline="0" dirty="0" err="1" smtClean="0"/>
              <a:t>Bowland</a:t>
            </a:r>
            <a:r>
              <a:rPr lang="en-US" baseline="0" dirty="0" smtClean="0"/>
              <a:t> Shale UK, KTB=eastern Bavaria Germany.    </a:t>
            </a:r>
            <a:endParaRPr lang="en-US" dirty="0"/>
          </a:p>
        </p:txBody>
      </p:sp>
      <p:sp>
        <p:nvSpPr>
          <p:cNvPr id="4" name="Slide Number Placeholder 3"/>
          <p:cNvSpPr>
            <a:spLocks noGrp="1"/>
          </p:cNvSpPr>
          <p:nvPr>
            <p:ph type="sldNum" sz="quarter" idx="10"/>
          </p:nvPr>
        </p:nvSpPr>
        <p:spPr/>
        <p:txBody>
          <a:bodyPr/>
          <a:lstStyle/>
          <a:p>
            <a:fld id="{A43838AD-39B8-8146-8AF7-16742425475F}"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Straight Arrow well has</a:t>
            </a:r>
            <a:r>
              <a:rPr lang="en-US" baseline="0" dirty="0" smtClean="0"/>
              <a:t> a completion date in the OCC database of 2010-03-25.</a:t>
            </a:r>
            <a:endParaRPr lang="en-US" dirty="0"/>
          </a:p>
        </p:txBody>
      </p:sp>
      <p:sp>
        <p:nvSpPr>
          <p:cNvPr id="4" name="Slide Number Placeholder 3"/>
          <p:cNvSpPr>
            <a:spLocks noGrp="1"/>
          </p:cNvSpPr>
          <p:nvPr>
            <p:ph type="sldNum" sz="quarter" idx="10"/>
          </p:nvPr>
        </p:nvSpPr>
        <p:spPr/>
        <p:txBody>
          <a:bodyPr/>
          <a:lstStyle/>
          <a:p>
            <a:fld id="{BB7AA3F6-29E0-F24A-A9E0-104F476FCD4B}" type="slidenum">
              <a:rPr lang="en-US" smtClean="0"/>
              <a:pPr/>
              <a:t>20</a:t>
            </a:fld>
            <a:endParaRPr lang="en-US" dirty="0"/>
          </a:p>
        </p:txBody>
      </p:sp>
    </p:spTree>
    <p:extLst>
      <p:ext uri="{BB962C8B-B14F-4D97-AF65-F5344CB8AC3E}">
        <p14:creationId xmlns:p14="http://schemas.microsoft.com/office/powerpoint/2010/main" val="196952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Bowland</a:t>
            </a:r>
            <a:r>
              <a:rPr lang="en-US" dirty="0" smtClean="0"/>
              <a:t> upper point is April stimulations stages 1 and 2, from </a:t>
            </a:r>
          </a:p>
          <a:p>
            <a:r>
              <a:rPr lang="en-US" dirty="0" err="1" smtClean="0"/>
              <a:t>Bowland</a:t>
            </a:r>
            <a:r>
              <a:rPr lang="en-US" dirty="0" smtClean="0"/>
              <a:t> lower point is one month later, stages 4 and 5</a:t>
            </a:r>
          </a:p>
          <a:p>
            <a:r>
              <a:rPr lang="en-US" dirty="0" smtClean="0"/>
              <a:t>OK point from Austin Holland’s updated magnitudes, volumes for stages 1 and 2.</a:t>
            </a:r>
          </a:p>
          <a:p>
            <a:r>
              <a:rPr lang="en-US" dirty="0" smtClean="0"/>
              <a:t>Basel upper</a:t>
            </a:r>
            <a:r>
              <a:rPr lang="en-US" baseline="0" dirty="0" smtClean="0"/>
              <a:t> point is for 28 biggest events including three M3 within month of stimulation</a:t>
            </a:r>
          </a:p>
          <a:p>
            <a:r>
              <a:rPr lang="en-US" baseline="0" dirty="0" smtClean="0"/>
              <a:t>Basel lower point is for pumping and immediate period afterwards.</a:t>
            </a:r>
            <a:endParaRPr lang="en-US" dirty="0"/>
          </a:p>
        </p:txBody>
      </p:sp>
      <p:sp>
        <p:nvSpPr>
          <p:cNvPr id="4" name="Footer Placeholder 3"/>
          <p:cNvSpPr>
            <a:spLocks noGrp="1"/>
          </p:cNvSpPr>
          <p:nvPr>
            <p:ph type="ftr" sz="quarter" idx="10"/>
          </p:nvPr>
        </p:nvSpPr>
        <p:spPr/>
        <p:txBody>
          <a:bodyPr/>
          <a:lstStyle/>
          <a:p>
            <a:r>
              <a:rPr lang="en-US" smtClean="0"/>
              <a:t>Part 1. What is Microseismic? </a:t>
            </a:r>
            <a:endParaRPr lang="en-US" dirty="0"/>
          </a:p>
        </p:txBody>
      </p:sp>
      <p:sp>
        <p:nvSpPr>
          <p:cNvPr id="5" name="Slide Number Placeholder 4"/>
          <p:cNvSpPr>
            <a:spLocks noGrp="1"/>
          </p:cNvSpPr>
          <p:nvPr>
            <p:ph type="sldNum" sz="quarter" idx="11"/>
          </p:nvPr>
        </p:nvSpPr>
        <p:spPr/>
        <p:txBody>
          <a:bodyPr/>
          <a:lstStyle/>
          <a:p>
            <a:fld id="{BC0720FA-3EA1-4239-9E91-14162BF3B383}" type="slidenum">
              <a:rPr lang="en-US" smtClean="0"/>
              <a:pPr/>
              <a:t>21</a:t>
            </a:fld>
            <a:endParaRPr lang="en-US" dirty="0"/>
          </a:p>
        </p:txBody>
      </p:sp>
    </p:spTree>
    <p:extLst>
      <p:ext uri="{BB962C8B-B14F-4D97-AF65-F5344CB8AC3E}">
        <p14:creationId xmlns:p14="http://schemas.microsoft.com/office/powerpoint/2010/main" val="84965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279250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227578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336407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305612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38133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7" name="Slide Number Placeholder 6"/>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148622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10/31/12</a:t>
            </a:r>
            <a:endParaRPr lang="en-US"/>
          </a:p>
        </p:txBody>
      </p:sp>
      <p:sp>
        <p:nvSpPr>
          <p:cNvPr id="8" name="Footer Placeholder 7"/>
          <p:cNvSpPr>
            <a:spLocks noGrp="1"/>
          </p:cNvSpPr>
          <p:nvPr>
            <p:ph type="ftr" sz="quarter" idx="11"/>
          </p:nvPr>
        </p:nvSpPr>
        <p:spPr/>
        <p:txBody>
          <a:bodyPr/>
          <a:lstStyle/>
          <a:p>
            <a:r>
              <a:rPr lang="en-US" smtClean="0"/>
              <a:t>Mississippian and Arbuckle Workshop</a:t>
            </a:r>
            <a:endParaRPr lang="en-US"/>
          </a:p>
        </p:txBody>
      </p:sp>
      <p:sp>
        <p:nvSpPr>
          <p:cNvPr id="9" name="Slide Number Placeholder 8"/>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204454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10/31/12</a:t>
            </a:r>
            <a:endParaRPr lang="en-US"/>
          </a:p>
        </p:txBody>
      </p:sp>
      <p:sp>
        <p:nvSpPr>
          <p:cNvPr id="4" name="Footer Placeholder 3"/>
          <p:cNvSpPr>
            <a:spLocks noGrp="1"/>
          </p:cNvSpPr>
          <p:nvPr>
            <p:ph type="ftr" sz="quarter" idx="11"/>
          </p:nvPr>
        </p:nvSpPr>
        <p:spPr/>
        <p:txBody>
          <a:bodyPr/>
          <a:lstStyle/>
          <a:p>
            <a:r>
              <a:rPr lang="en-US" smtClean="0"/>
              <a:t>Mississippian and Arbuckle Workshop</a:t>
            </a:r>
            <a:endParaRPr lang="en-US"/>
          </a:p>
        </p:txBody>
      </p:sp>
      <p:sp>
        <p:nvSpPr>
          <p:cNvPr id="5" name="Slide Number Placeholder 4"/>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39246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10/31/12</a:t>
            </a:r>
            <a:endParaRPr lang="en-US"/>
          </a:p>
        </p:txBody>
      </p:sp>
      <p:sp>
        <p:nvSpPr>
          <p:cNvPr id="3" name="Footer Placeholder 2"/>
          <p:cNvSpPr>
            <a:spLocks noGrp="1"/>
          </p:cNvSpPr>
          <p:nvPr>
            <p:ph type="ftr" sz="quarter" idx="11"/>
          </p:nvPr>
        </p:nvSpPr>
        <p:spPr/>
        <p:txBody>
          <a:bodyPr/>
          <a:lstStyle/>
          <a:p>
            <a:r>
              <a:rPr lang="en-US" smtClean="0"/>
              <a:t>Mississippian and Arbuckle Workshop</a:t>
            </a:r>
            <a:endParaRPr lang="en-US"/>
          </a:p>
        </p:txBody>
      </p:sp>
      <p:sp>
        <p:nvSpPr>
          <p:cNvPr id="4" name="Slide Number Placeholder 3"/>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89748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7" name="Slide Number Placeholder 6"/>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117368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7" name="Slide Number Placeholder 6"/>
          <p:cNvSpPr>
            <a:spLocks noGrp="1"/>
          </p:cNvSpPr>
          <p:nvPr>
            <p:ph type="sldNum" sz="quarter" idx="12"/>
          </p:nvPr>
        </p:nvSpPr>
        <p:spPr/>
        <p:txBody>
          <a:bodyPr/>
          <a:lstStyle/>
          <a:p>
            <a:fld id="{DD59A093-2973-E84F-8364-F574D0D4694E}" type="slidenum">
              <a:rPr lang="en-US" smtClean="0"/>
              <a:t>‹#›</a:t>
            </a:fld>
            <a:endParaRPr lang="en-US"/>
          </a:p>
        </p:txBody>
      </p:sp>
    </p:spTree>
    <p:extLst>
      <p:ext uri="{BB962C8B-B14F-4D97-AF65-F5344CB8AC3E}">
        <p14:creationId xmlns:p14="http://schemas.microsoft.com/office/powerpoint/2010/main" val="564341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10/31/12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Mississippian and Arbuckle Workshop</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9A093-2973-E84F-8364-F574D0D4694E}" type="slidenum">
              <a:rPr lang="en-US" smtClean="0"/>
              <a:t>‹#›</a:t>
            </a:fld>
            <a:endParaRPr lang="en-US"/>
          </a:p>
        </p:txBody>
      </p:sp>
    </p:spTree>
    <p:extLst>
      <p:ext uri="{BB962C8B-B14F-4D97-AF65-F5344CB8AC3E}">
        <p14:creationId xmlns:p14="http://schemas.microsoft.com/office/powerpoint/2010/main" val="43973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6.xml"/><Relationship Id="rId2"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 Id="rId3"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emf"/><Relationship Id="rId3" Type="http://schemas.openxmlformats.org/officeDocument/2006/relationships/image" Target="../media/image2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8989"/>
            <a:ext cx="7772400" cy="2469953"/>
          </a:xfrm>
        </p:spPr>
        <p:txBody>
          <a:bodyPr>
            <a:normAutofit fontScale="90000"/>
          </a:bodyPr>
          <a:lstStyle/>
          <a:p>
            <a:r>
              <a:rPr lang="en-US" dirty="0" smtClean="0"/>
              <a:t>Concerns About the Potential for Induced Seismicity Associated with the Mississippian Play: Perceived or Real?</a:t>
            </a:r>
            <a:endParaRPr lang="en-US" dirty="0"/>
          </a:p>
        </p:txBody>
      </p:sp>
      <p:sp>
        <p:nvSpPr>
          <p:cNvPr id="3" name="Subtitle 2"/>
          <p:cNvSpPr>
            <a:spLocks noGrp="1"/>
          </p:cNvSpPr>
          <p:nvPr>
            <p:ph type="subTitle" idx="1"/>
          </p:nvPr>
        </p:nvSpPr>
        <p:spPr/>
        <p:txBody>
          <a:bodyPr>
            <a:normAutofit fontScale="92500"/>
          </a:bodyPr>
          <a:lstStyle/>
          <a:p>
            <a:r>
              <a:rPr lang="en-US" dirty="0" smtClean="0"/>
              <a:t>Austin Holland and Dr. G. Randy Keller</a:t>
            </a:r>
          </a:p>
          <a:p>
            <a:r>
              <a:rPr lang="en-US" dirty="0" smtClean="0"/>
              <a:t>Oklahoma Geological Survey</a:t>
            </a:r>
          </a:p>
          <a:p>
            <a:r>
              <a:rPr lang="en-US" dirty="0" smtClean="0"/>
              <a:t>University of Oklahoma</a:t>
            </a:r>
            <a:endParaRPr lang="en-US" dirty="0"/>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1</a:t>
            </a:fld>
            <a:endParaRPr lang="en-US"/>
          </a:p>
        </p:txBody>
      </p:sp>
    </p:spTree>
    <p:extLst>
      <p:ext uri="{BB962C8B-B14F-4D97-AF65-F5344CB8AC3E}">
        <p14:creationId xmlns:p14="http://schemas.microsoft.com/office/powerpoint/2010/main" val="1487176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7" name="Slide Number Placeholder 6"/>
          <p:cNvSpPr>
            <a:spLocks noGrp="1"/>
          </p:cNvSpPr>
          <p:nvPr>
            <p:ph type="sldNum" sz="quarter" idx="12"/>
          </p:nvPr>
        </p:nvSpPr>
        <p:spPr/>
        <p:txBody>
          <a:bodyPr/>
          <a:lstStyle/>
          <a:p>
            <a:fld id="{DD59A093-2973-E84F-8364-F574D0D4694E}" type="slidenum">
              <a:rPr lang="en-US" smtClean="0"/>
              <a:t>10</a:t>
            </a:fld>
            <a:endParaRPr lang="en-US"/>
          </a:p>
        </p:txBody>
      </p:sp>
      <p:pic>
        <p:nvPicPr>
          <p:cNvPr id="8" name="Picture 7" descr="RegionRatesNM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22958915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Induced Seismicity from Water Disposal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Possible Cases from Oklahoma</a:t>
            </a:r>
          </a:p>
          <a:p>
            <a:pPr lvl="1"/>
            <a:r>
              <a:rPr lang="en-US" dirty="0" smtClean="0"/>
              <a:t>M5.6 Prague Earthquake, 3 disposal wells within ~1 mile</a:t>
            </a:r>
          </a:p>
          <a:p>
            <a:pPr lvl="1"/>
            <a:r>
              <a:rPr lang="en-US" dirty="0" smtClean="0"/>
              <a:t>Jones Earthquake Swarm, ~1800 earthquakes, </a:t>
            </a:r>
            <a:r>
              <a:rPr lang="en-US" dirty="0" err="1" smtClean="0"/>
              <a:t>M</a:t>
            </a:r>
            <a:r>
              <a:rPr lang="en-US" baseline="-25000" dirty="0" err="1" smtClean="0"/>
              <a:t>max</a:t>
            </a:r>
            <a:r>
              <a:rPr lang="en-US" dirty="0" smtClean="0"/>
              <a:t>=4.0, large volume wells within 8-12 miles</a:t>
            </a:r>
          </a:p>
          <a:p>
            <a:pPr lvl="1"/>
            <a:r>
              <a:rPr lang="en-US" dirty="0" smtClean="0"/>
              <a:t>Examining other possible cases</a:t>
            </a:r>
          </a:p>
          <a:p>
            <a:r>
              <a:rPr lang="en-US" dirty="0" smtClean="0"/>
              <a:t>Other recent possible cases</a:t>
            </a:r>
          </a:p>
          <a:p>
            <a:pPr lvl="1"/>
            <a:r>
              <a:rPr lang="en-US" dirty="0" smtClean="0"/>
              <a:t>Guy/Greenbrier, Arkansas, hundreds of earthquakes, </a:t>
            </a:r>
            <a:r>
              <a:rPr lang="en-US" dirty="0" err="1" smtClean="0"/>
              <a:t>M</a:t>
            </a:r>
            <a:r>
              <a:rPr lang="en-US" baseline="-25000" dirty="0" err="1" smtClean="0"/>
              <a:t>max</a:t>
            </a:r>
            <a:r>
              <a:rPr lang="en-US" dirty="0" smtClean="0"/>
              <a:t>=4.7</a:t>
            </a:r>
          </a:p>
          <a:p>
            <a:pPr lvl="1"/>
            <a:r>
              <a:rPr lang="en-US" dirty="0" smtClean="0"/>
              <a:t>Youngstown, Ohio, ~12 earthquakes, </a:t>
            </a:r>
            <a:r>
              <a:rPr lang="en-US" dirty="0" err="1" smtClean="0"/>
              <a:t>M</a:t>
            </a:r>
            <a:r>
              <a:rPr lang="en-US" baseline="-25000" dirty="0" err="1" smtClean="0"/>
              <a:t>max</a:t>
            </a:r>
            <a:r>
              <a:rPr lang="en-US" dirty="0" smtClean="0"/>
              <a:t>=4.0</a:t>
            </a:r>
          </a:p>
          <a:p>
            <a:pPr lvl="1"/>
            <a:r>
              <a:rPr lang="en-US" dirty="0" smtClean="0"/>
              <a:t>DFW Airport, Texas, ~11 earthquakes, </a:t>
            </a:r>
            <a:r>
              <a:rPr lang="en-US" dirty="0" err="1" smtClean="0"/>
              <a:t>M</a:t>
            </a:r>
            <a:r>
              <a:rPr lang="en-US" baseline="-25000" dirty="0" err="1" smtClean="0"/>
              <a:t>max</a:t>
            </a:r>
            <a:r>
              <a:rPr lang="en-US" dirty="0" smtClean="0"/>
              <a:t>=3.3</a:t>
            </a:r>
          </a:p>
          <a:p>
            <a:pPr lvl="1"/>
            <a:r>
              <a:rPr lang="en-US" dirty="0" smtClean="0"/>
              <a:t>Barnett Shale, Texas, 67-150 earthquakes, </a:t>
            </a:r>
            <a:r>
              <a:rPr lang="en-US" dirty="0" err="1" smtClean="0"/>
              <a:t>M</a:t>
            </a:r>
            <a:r>
              <a:rPr lang="en-US" baseline="-25000" dirty="0" err="1" smtClean="0"/>
              <a:t>max</a:t>
            </a:r>
            <a:r>
              <a:rPr lang="en-US" dirty="0" smtClean="0"/>
              <a:t>=3.0</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11</a:t>
            </a:fld>
            <a:endParaRPr lang="en-US"/>
          </a:p>
        </p:txBody>
      </p:sp>
    </p:spTree>
    <p:extLst>
      <p:ext uri="{BB962C8B-B14F-4D97-AF65-F5344CB8AC3E}">
        <p14:creationId xmlns:p14="http://schemas.microsoft.com/office/powerpoint/2010/main" val="14425584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Outcome of recent cases</a:t>
            </a:r>
            <a:endParaRPr lang="en-US" dirty="0"/>
          </a:p>
        </p:txBody>
      </p:sp>
      <p:sp>
        <p:nvSpPr>
          <p:cNvPr id="6" name="Content Placeholder 5"/>
          <p:cNvSpPr>
            <a:spLocks noGrp="1"/>
          </p:cNvSpPr>
          <p:nvPr>
            <p:ph idx="1"/>
          </p:nvPr>
        </p:nvSpPr>
        <p:spPr/>
        <p:txBody>
          <a:bodyPr>
            <a:normAutofit/>
          </a:bodyPr>
          <a:lstStyle/>
          <a:p>
            <a:r>
              <a:rPr lang="en-US" dirty="0" smtClean="0"/>
              <a:t>Voluntary or mandatory shut-in of UIC Class II disposal wells (Texas, Arkansas and Ohio)</a:t>
            </a:r>
          </a:p>
          <a:p>
            <a:r>
              <a:rPr lang="en-US" dirty="0" smtClean="0"/>
              <a:t>Moratorium Zones for UIC Wells (Arkansas)</a:t>
            </a:r>
          </a:p>
          <a:p>
            <a:r>
              <a:rPr lang="en-US" dirty="0" smtClean="0"/>
              <a:t>New permitting and monitoring requirements (Arkansas and Ohio)</a:t>
            </a:r>
          </a:p>
        </p:txBody>
      </p:sp>
    </p:spTree>
    <p:extLst>
      <p:ext uri="{BB962C8B-B14F-4D97-AF65-F5344CB8AC3E}">
        <p14:creationId xmlns:p14="http://schemas.microsoft.com/office/powerpoint/2010/main" val="11416926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keqs_n_uic.png"/>
          <p:cNvPicPr>
            <a:picLocks noGrp="1" noChangeAspect="1"/>
          </p:cNvPicPr>
          <p:nvPr>
            <p:ph idx="1"/>
          </p:nvPr>
        </p:nvPicPr>
        <p:blipFill>
          <a:blip r:embed="rId2">
            <a:extLst>
              <a:ext uri="{28A0092B-C50C-407E-A947-70E740481C1C}">
                <a14:useLocalDpi xmlns:a14="http://schemas.microsoft.com/office/drawing/2010/main" val="0"/>
              </a:ext>
            </a:extLst>
          </a:blip>
          <a:srcRect l="4530" r="4530"/>
          <a:stretch>
            <a:fillRect/>
          </a:stretch>
        </p:blipFill>
        <p:spPr>
          <a:xfrm>
            <a:off x="457200" y="692911"/>
            <a:ext cx="8229600" cy="4525963"/>
          </a:xfrm>
        </p:spPr>
      </p:pic>
      <p:sp>
        <p:nvSpPr>
          <p:cNvPr id="5" name="Title 4"/>
          <p:cNvSpPr>
            <a:spLocks noGrp="1"/>
          </p:cNvSpPr>
          <p:nvPr>
            <p:ph type="title"/>
          </p:nvPr>
        </p:nvSpPr>
        <p:spPr/>
        <p:txBody>
          <a:bodyPr/>
          <a:lstStyle/>
          <a:p>
            <a:r>
              <a:rPr lang="en-US" dirty="0" smtClean="0"/>
              <a:t>UIC Wells and Earthquakes</a:t>
            </a:r>
            <a:endParaRPr lang="en-US" dirty="0"/>
          </a:p>
        </p:txBody>
      </p:sp>
      <p:sp>
        <p:nvSpPr>
          <p:cNvPr id="3" name="TextBox 2"/>
          <p:cNvSpPr txBox="1"/>
          <p:nvPr/>
        </p:nvSpPr>
        <p:spPr>
          <a:xfrm>
            <a:off x="1140869" y="4989257"/>
            <a:ext cx="7199407" cy="830997"/>
          </a:xfrm>
          <a:prstGeom prst="rect">
            <a:avLst/>
          </a:prstGeom>
          <a:noFill/>
        </p:spPr>
        <p:txBody>
          <a:bodyPr wrap="none" rtlCol="0">
            <a:spAutoFit/>
          </a:bodyPr>
          <a:lstStyle/>
          <a:p>
            <a:pPr marL="285750" indent="-285750">
              <a:buFont typeface="Arial"/>
              <a:buChar char="•"/>
            </a:pPr>
            <a:r>
              <a:rPr lang="en-US" sz="2400" dirty="0" smtClean="0"/>
              <a:t>More than 7,500 active UIC Class II Wells in Oklahoma</a:t>
            </a:r>
          </a:p>
          <a:p>
            <a:pPr marL="285750" indent="-285750">
              <a:buFont typeface="Arial"/>
              <a:buChar char="•"/>
            </a:pPr>
            <a:r>
              <a:rPr lang="en-US" sz="2400" dirty="0" smtClean="0"/>
              <a:t>Often spatially clustered</a:t>
            </a:r>
            <a:endParaRPr lang="en-US" sz="2400" dirty="0"/>
          </a:p>
        </p:txBody>
      </p:sp>
      <p:sp>
        <p:nvSpPr>
          <p:cNvPr id="4" name="Date Placeholder 3"/>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8" name="Slide Number Placeholder 7"/>
          <p:cNvSpPr>
            <a:spLocks noGrp="1"/>
          </p:cNvSpPr>
          <p:nvPr>
            <p:ph type="sldNum" sz="quarter" idx="12"/>
          </p:nvPr>
        </p:nvSpPr>
        <p:spPr/>
        <p:txBody>
          <a:bodyPr/>
          <a:lstStyle/>
          <a:p>
            <a:fld id="{DD59A093-2973-E84F-8364-F574D0D4694E}" type="slidenum">
              <a:rPr lang="en-US" smtClean="0"/>
              <a:t>13</a:t>
            </a:fld>
            <a:endParaRPr lang="en-US"/>
          </a:p>
        </p:txBody>
      </p:sp>
    </p:spTree>
    <p:extLst>
      <p:ext uri="{BB962C8B-B14F-4D97-AF65-F5344CB8AC3E}">
        <p14:creationId xmlns:p14="http://schemas.microsoft.com/office/powerpoint/2010/main" val="4574217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hrp_injTim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174" y="4052996"/>
            <a:ext cx="3458716" cy="2594037"/>
          </a:xfrm>
          <a:prstGeom prst="rect">
            <a:avLst/>
          </a:prstGeom>
        </p:spPr>
      </p:pic>
      <p:sp>
        <p:nvSpPr>
          <p:cNvPr id="2" name="Title 1"/>
          <p:cNvSpPr>
            <a:spLocks noGrp="1"/>
          </p:cNvSpPr>
          <p:nvPr>
            <p:ph type="title"/>
          </p:nvPr>
        </p:nvSpPr>
        <p:spPr/>
        <p:txBody>
          <a:bodyPr>
            <a:normAutofit fontScale="90000"/>
          </a:bodyPr>
          <a:lstStyle/>
          <a:p>
            <a:r>
              <a:rPr lang="en-US" dirty="0" smtClean="0"/>
              <a:t>Increase in Earthquakes Not Matched by Increase in Fluid Injection</a:t>
            </a:r>
            <a:endParaRPr lang="en-US" dirty="0"/>
          </a:p>
        </p:txBody>
      </p:sp>
      <p:pic>
        <p:nvPicPr>
          <p:cNvPr id="5" name="Content Placeholder 4" descr="neqsperyear.pdf"/>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098" b="-777"/>
          <a:stretch/>
        </p:blipFill>
        <p:spPr>
          <a:xfrm>
            <a:off x="540937" y="1417638"/>
            <a:ext cx="4038600" cy="2819265"/>
          </a:xfrm>
        </p:spPr>
      </p:pic>
      <p:sp>
        <p:nvSpPr>
          <p:cNvPr id="7" name="TextBox 6"/>
          <p:cNvSpPr txBox="1"/>
          <p:nvPr/>
        </p:nvSpPr>
        <p:spPr>
          <a:xfrm>
            <a:off x="1158374" y="1678561"/>
            <a:ext cx="2364750" cy="369332"/>
          </a:xfrm>
          <a:prstGeom prst="rect">
            <a:avLst/>
          </a:prstGeom>
          <a:noFill/>
        </p:spPr>
        <p:txBody>
          <a:bodyPr wrap="none" rtlCol="0">
            <a:spAutoFit/>
          </a:bodyPr>
          <a:lstStyle/>
          <a:p>
            <a:r>
              <a:rPr lang="en-US" dirty="0" smtClean="0"/>
              <a:t>Oklahoma Earthquakes</a:t>
            </a:r>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396041696"/>
              </p:ext>
            </p:extLst>
          </p:nvPr>
        </p:nvGraphicFramePr>
        <p:xfrm>
          <a:off x="4770180" y="1417638"/>
          <a:ext cx="4038600" cy="3347660"/>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r>
              <a:rPr lang="en-US" smtClean="0"/>
              <a:t>10/31/12</a:t>
            </a:r>
            <a:endParaRPr lang="en-US"/>
          </a:p>
        </p:txBody>
      </p:sp>
      <p:sp>
        <p:nvSpPr>
          <p:cNvPr id="10" name="Footer Placeholder 9"/>
          <p:cNvSpPr>
            <a:spLocks noGrp="1"/>
          </p:cNvSpPr>
          <p:nvPr>
            <p:ph type="ftr" sz="quarter" idx="11"/>
          </p:nvPr>
        </p:nvSpPr>
        <p:spPr/>
        <p:txBody>
          <a:bodyPr/>
          <a:lstStyle/>
          <a:p>
            <a:r>
              <a:rPr lang="en-US" smtClean="0"/>
              <a:t>Mississippian and Arbuckle Workshop</a:t>
            </a:r>
            <a:endParaRPr lang="en-US"/>
          </a:p>
        </p:txBody>
      </p:sp>
      <p:sp>
        <p:nvSpPr>
          <p:cNvPr id="11" name="Slide Number Placeholder 10"/>
          <p:cNvSpPr>
            <a:spLocks noGrp="1"/>
          </p:cNvSpPr>
          <p:nvPr>
            <p:ph type="sldNum" sz="quarter" idx="12"/>
          </p:nvPr>
        </p:nvSpPr>
        <p:spPr/>
        <p:txBody>
          <a:bodyPr/>
          <a:lstStyle/>
          <a:p>
            <a:fld id="{DD59A093-2973-E84F-8364-F574D0D4694E}" type="slidenum">
              <a:rPr lang="en-US" smtClean="0"/>
              <a:t>14</a:t>
            </a:fld>
            <a:endParaRPr lang="en-US"/>
          </a:p>
        </p:txBody>
      </p:sp>
    </p:spTree>
    <p:extLst>
      <p:ext uri="{BB962C8B-B14F-4D97-AF65-F5344CB8AC3E}">
        <p14:creationId xmlns:p14="http://schemas.microsoft.com/office/powerpoint/2010/main" val="42659664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Injection in Central, OK</a:t>
            </a:r>
            <a:endParaRPr lang="en-US" dirty="0"/>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15</a:t>
            </a:fld>
            <a:endParaRPr lang="en-US" dirty="0"/>
          </a:p>
        </p:txBody>
      </p:sp>
      <p:pic>
        <p:nvPicPr>
          <p:cNvPr id="7" name="Content Placeholder 6" descr="OKSeismicity_Inj.png"/>
          <p:cNvPicPr>
            <a:picLocks noGrp="1" noChangeAspect="1"/>
          </p:cNvPicPr>
          <p:nvPr>
            <p:ph idx="1"/>
          </p:nvPr>
        </p:nvPicPr>
        <p:blipFill rotWithShape="1">
          <a:blip r:embed="rId2">
            <a:extLst>
              <a:ext uri="{28A0092B-C50C-407E-A947-70E740481C1C}">
                <a14:useLocalDpi xmlns:a14="http://schemas.microsoft.com/office/drawing/2010/main" val="0"/>
              </a:ext>
            </a:extLst>
          </a:blip>
          <a:srcRect l="-9952" r="-9952"/>
          <a:stretch/>
        </p:blipFill>
        <p:spPr>
          <a:xfrm>
            <a:off x="457200" y="1102584"/>
            <a:ext cx="8229600" cy="5303566"/>
          </a:xfrm>
        </p:spPr>
      </p:pic>
      <p:sp>
        <p:nvSpPr>
          <p:cNvPr id="9" name="TextBox 8"/>
          <p:cNvSpPr txBox="1"/>
          <p:nvPr/>
        </p:nvSpPr>
        <p:spPr>
          <a:xfrm>
            <a:off x="2714502" y="1856248"/>
            <a:ext cx="557514" cy="276999"/>
          </a:xfrm>
          <a:prstGeom prst="rect">
            <a:avLst/>
          </a:prstGeom>
          <a:noFill/>
        </p:spPr>
        <p:txBody>
          <a:bodyPr wrap="none" rtlCol="0">
            <a:spAutoFit/>
          </a:bodyPr>
          <a:lstStyle/>
          <a:p>
            <a:r>
              <a:rPr lang="en-US" sz="1200" dirty="0" smtClean="0"/>
              <a:t>Logan</a:t>
            </a:r>
            <a:endParaRPr lang="en-US" sz="1200" dirty="0"/>
          </a:p>
        </p:txBody>
      </p:sp>
      <p:sp>
        <p:nvSpPr>
          <p:cNvPr id="10" name="TextBox 9"/>
          <p:cNvSpPr txBox="1"/>
          <p:nvPr/>
        </p:nvSpPr>
        <p:spPr>
          <a:xfrm>
            <a:off x="7102642" y="1451405"/>
            <a:ext cx="627921" cy="276999"/>
          </a:xfrm>
          <a:prstGeom prst="rect">
            <a:avLst/>
          </a:prstGeom>
          <a:noFill/>
        </p:spPr>
        <p:txBody>
          <a:bodyPr wrap="none" rtlCol="0">
            <a:spAutoFit/>
          </a:bodyPr>
          <a:lstStyle/>
          <a:p>
            <a:r>
              <a:rPr lang="en-US" sz="1200" dirty="0" smtClean="0"/>
              <a:t>Lincoln</a:t>
            </a:r>
            <a:endParaRPr lang="en-US" sz="1200" dirty="0"/>
          </a:p>
        </p:txBody>
      </p:sp>
      <p:sp>
        <p:nvSpPr>
          <p:cNvPr id="11" name="TextBox 10"/>
          <p:cNvSpPr txBox="1"/>
          <p:nvPr/>
        </p:nvSpPr>
        <p:spPr>
          <a:xfrm>
            <a:off x="3536805" y="4611583"/>
            <a:ext cx="825867" cy="276999"/>
          </a:xfrm>
          <a:prstGeom prst="rect">
            <a:avLst/>
          </a:prstGeom>
          <a:noFill/>
        </p:spPr>
        <p:txBody>
          <a:bodyPr wrap="none" rtlCol="0">
            <a:spAutoFit/>
          </a:bodyPr>
          <a:lstStyle/>
          <a:p>
            <a:r>
              <a:rPr lang="en-US" sz="1200" dirty="0" smtClean="0"/>
              <a:t>Oklahoma</a:t>
            </a:r>
            <a:endParaRPr lang="en-US" sz="1200" dirty="0"/>
          </a:p>
        </p:txBody>
      </p:sp>
      <p:sp>
        <p:nvSpPr>
          <p:cNvPr id="12" name="TextBox 11"/>
          <p:cNvSpPr txBox="1"/>
          <p:nvPr/>
        </p:nvSpPr>
        <p:spPr>
          <a:xfrm>
            <a:off x="4569571" y="4695324"/>
            <a:ext cx="1069524" cy="276999"/>
          </a:xfrm>
          <a:prstGeom prst="rect">
            <a:avLst/>
          </a:prstGeom>
          <a:noFill/>
        </p:spPr>
        <p:txBody>
          <a:bodyPr wrap="none" rtlCol="0">
            <a:spAutoFit/>
          </a:bodyPr>
          <a:lstStyle/>
          <a:p>
            <a:r>
              <a:rPr lang="en-US" sz="1200" dirty="0" smtClean="0"/>
              <a:t>Pottawatomie</a:t>
            </a:r>
            <a:endParaRPr lang="en-US" sz="1200" dirty="0"/>
          </a:p>
        </p:txBody>
      </p:sp>
    </p:spTree>
    <p:extLst>
      <p:ext uri="{BB962C8B-B14F-4D97-AF65-F5344CB8AC3E}">
        <p14:creationId xmlns:p14="http://schemas.microsoft.com/office/powerpoint/2010/main" val="21377597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Induced Seismicity from Hydraulic Fracturing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Recent Cases from Oklahoma</a:t>
            </a:r>
          </a:p>
          <a:p>
            <a:pPr lvl="1"/>
            <a:r>
              <a:rPr lang="en-US" dirty="0" smtClean="0"/>
              <a:t>Eola Field, Garvin County, ~100 earthquakes, </a:t>
            </a:r>
            <a:r>
              <a:rPr lang="en-US" dirty="0" err="1" smtClean="0"/>
              <a:t>M</a:t>
            </a:r>
            <a:r>
              <a:rPr lang="en-US" baseline="-25000" dirty="0" err="1" smtClean="0"/>
              <a:t>max</a:t>
            </a:r>
            <a:r>
              <a:rPr lang="en-US" dirty="0" smtClean="0"/>
              <a:t>=2.9</a:t>
            </a:r>
          </a:p>
          <a:p>
            <a:pPr lvl="1"/>
            <a:r>
              <a:rPr lang="en-US" dirty="0" smtClean="0"/>
              <a:t>Possible, Union City Field, Canadian County, ~10 earthquakes, </a:t>
            </a:r>
            <a:r>
              <a:rPr lang="en-US" dirty="0" err="1" smtClean="0"/>
              <a:t>M</a:t>
            </a:r>
            <a:r>
              <a:rPr lang="en-US" baseline="-25000" dirty="0" err="1" smtClean="0"/>
              <a:t>max</a:t>
            </a:r>
            <a:r>
              <a:rPr lang="en-US" dirty="0" smtClean="0"/>
              <a:t>=3.4</a:t>
            </a:r>
          </a:p>
          <a:p>
            <a:pPr lvl="1"/>
            <a:r>
              <a:rPr lang="en-US" dirty="0" smtClean="0"/>
              <a:t>Examining other possible cases</a:t>
            </a:r>
          </a:p>
          <a:p>
            <a:r>
              <a:rPr lang="en-US" dirty="0" smtClean="0"/>
              <a:t>Other recent cases</a:t>
            </a:r>
          </a:p>
          <a:p>
            <a:pPr lvl="1"/>
            <a:r>
              <a:rPr lang="en-US" dirty="0" err="1" smtClean="0"/>
              <a:t>Blackpool</a:t>
            </a:r>
            <a:r>
              <a:rPr lang="en-US" dirty="0" smtClean="0"/>
              <a:t>, United Kingdom, &gt;50 earthquakes, </a:t>
            </a:r>
            <a:r>
              <a:rPr lang="en-US" dirty="0" err="1" smtClean="0"/>
              <a:t>M</a:t>
            </a:r>
            <a:r>
              <a:rPr lang="en-US" baseline="-25000" dirty="0" err="1" smtClean="0"/>
              <a:t>max</a:t>
            </a:r>
            <a:r>
              <a:rPr lang="en-US" dirty="0" smtClean="0"/>
              <a:t>=2.3</a:t>
            </a:r>
          </a:p>
          <a:p>
            <a:pPr lvl="1"/>
            <a:r>
              <a:rPr lang="en-US" dirty="0" smtClean="0"/>
              <a:t>Horn River Basin, British Columbia, &gt;40 earthquakes, </a:t>
            </a:r>
            <a:r>
              <a:rPr lang="en-US" dirty="0" err="1" smtClean="0"/>
              <a:t>M</a:t>
            </a:r>
            <a:r>
              <a:rPr lang="en-US" baseline="-25000" dirty="0" err="1" smtClean="0"/>
              <a:t>max</a:t>
            </a:r>
            <a:r>
              <a:rPr lang="en-US" dirty="0" smtClean="0"/>
              <a:t>=3.5</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16</a:t>
            </a:fld>
            <a:endParaRPr lang="en-US"/>
          </a:p>
        </p:txBody>
      </p:sp>
    </p:spTree>
    <p:extLst>
      <p:ext uri="{BB962C8B-B14F-4D97-AF65-F5344CB8AC3E}">
        <p14:creationId xmlns:p14="http://schemas.microsoft.com/office/powerpoint/2010/main" val="32893036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2147"/>
          </a:xfrm>
        </p:spPr>
        <p:txBody>
          <a:bodyPr/>
          <a:lstStyle/>
          <a:p>
            <a:r>
              <a:rPr lang="en-US" dirty="0" smtClean="0"/>
              <a:t>Eola Field, Garvin County</a:t>
            </a:r>
            <a:endParaRPr lang="en-US" dirty="0"/>
          </a:p>
        </p:txBody>
      </p:sp>
      <p:pic>
        <p:nvPicPr>
          <p:cNvPr id="4" name="Picture 3" descr="Figure_TimeMap.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75" y="652973"/>
            <a:ext cx="4018289" cy="4018289"/>
          </a:xfrm>
          <a:prstGeom prst="rect">
            <a:avLst/>
          </a:prstGeom>
        </p:spPr>
      </p:pic>
      <p:pic>
        <p:nvPicPr>
          <p:cNvPr id="5" name="Picture 4" descr="A_xse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117" y="1000500"/>
            <a:ext cx="2621739" cy="3204347"/>
          </a:xfrm>
          <a:prstGeom prst="rect">
            <a:avLst/>
          </a:prstGeom>
        </p:spPr>
      </p:pic>
      <p:pic>
        <p:nvPicPr>
          <p:cNvPr id="6" name="Picture 5" descr="B_xsec.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527" y="774957"/>
            <a:ext cx="2706473" cy="3307912"/>
          </a:xfrm>
          <a:prstGeom prst="rect">
            <a:avLst/>
          </a:prstGeom>
        </p:spPr>
      </p:pic>
      <p:pic>
        <p:nvPicPr>
          <p:cNvPr id="7" name="Picture 6" descr="time_magnitud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664" y="4095235"/>
            <a:ext cx="7315200" cy="2743200"/>
          </a:xfrm>
          <a:prstGeom prst="rect">
            <a:avLst/>
          </a:prstGeom>
        </p:spPr>
      </p:pic>
      <p:sp>
        <p:nvSpPr>
          <p:cNvPr id="8" name="TextBox 7"/>
          <p:cNvSpPr txBox="1"/>
          <p:nvPr/>
        </p:nvSpPr>
        <p:spPr>
          <a:xfrm>
            <a:off x="6798402" y="3959682"/>
            <a:ext cx="1976968"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Holland (2012) in review</a:t>
            </a:r>
            <a:endParaRPr lang="en-US" sz="1400" dirty="0"/>
          </a:p>
        </p:txBody>
      </p:sp>
      <p:sp>
        <p:nvSpPr>
          <p:cNvPr id="3" name="Date Placeholder 2"/>
          <p:cNvSpPr>
            <a:spLocks noGrp="1"/>
          </p:cNvSpPr>
          <p:nvPr>
            <p:ph type="dt" sz="half" idx="10"/>
          </p:nvPr>
        </p:nvSpPr>
        <p:spPr/>
        <p:txBody>
          <a:bodyPr/>
          <a:lstStyle/>
          <a:p>
            <a:r>
              <a:rPr lang="en-US" smtClean="0"/>
              <a:t>10/31/12</a:t>
            </a:r>
            <a:endParaRPr lang="en-US"/>
          </a:p>
        </p:txBody>
      </p:sp>
      <p:sp>
        <p:nvSpPr>
          <p:cNvPr id="9" name="Footer Placeholder 8"/>
          <p:cNvSpPr>
            <a:spLocks noGrp="1"/>
          </p:cNvSpPr>
          <p:nvPr>
            <p:ph type="ftr" sz="quarter" idx="11"/>
          </p:nvPr>
        </p:nvSpPr>
        <p:spPr/>
        <p:txBody>
          <a:bodyPr/>
          <a:lstStyle/>
          <a:p>
            <a:r>
              <a:rPr lang="en-US" smtClean="0"/>
              <a:t>Mississippian and Arbuckle Workshop</a:t>
            </a:r>
            <a:endParaRPr lang="en-US"/>
          </a:p>
        </p:txBody>
      </p:sp>
      <p:sp>
        <p:nvSpPr>
          <p:cNvPr id="10" name="Slide Number Placeholder 9"/>
          <p:cNvSpPr>
            <a:spLocks noGrp="1"/>
          </p:cNvSpPr>
          <p:nvPr>
            <p:ph type="sldNum" sz="quarter" idx="12"/>
          </p:nvPr>
        </p:nvSpPr>
        <p:spPr/>
        <p:txBody>
          <a:bodyPr/>
          <a:lstStyle/>
          <a:p>
            <a:fld id="{DD59A093-2973-E84F-8364-F574D0D4694E}" type="slidenum">
              <a:rPr lang="en-US" smtClean="0"/>
              <a:t>17</a:t>
            </a:fld>
            <a:endParaRPr lang="en-US"/>
          </a:p>
        </p:txBody>
      </p:sp>
    </p:spTree>
    <p:extLst>
      <p:ext uri="{BB962C8B-B14F-4D97-AF65-F5344CB8AC3E}">
        <p14:creationId xmlns:p14="http://schemas.microsoft.com/office/powerpoint/2010/main" val="31670419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mping_USunit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8229600" cy="5486400"/>
          </a:xfrm>
          <a:prstGeom prst="rect">
            <a:avLst/>
          </a:prstGeom>
        </p:spPr>
      </p:pic>
      <p:sp>
        <p:nvSpPr>
          <p:cNvPr id="5" name="TextBox 4"/>
          <p:cNvSpPr txBox="1"/>
          <p:nvPr/>
        </p:nvSpPr>
        <p:spPr>
          <a:xfrm>
            <a:off x="6418112" y="691772"/>
            <a:ext cx="1976968"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Holland (2012) in review</a:t>
            </a:r>
            <a:endParaRPr lang="en-US" sz="1400" dirty="0"/>
          </a:p>
        </p:txBody>
      </p:sp>
      <p:sp>
        <p:nvSpPr>
          <p:cNvPr id="2" name="Date Placeholder 1"/>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7" name="Slide Number Placeholder 6"/>
          <p:cNvSpPr>
            <a:spLocks noGrp="1"/>
          </p:cNvSpPr>
          <p:nvPr>
            <p:ph type="sldNum" sz="quarter" idx="12"/>
          </p:nvPr>
        </p:nvSpPr>
        <p:spPr/>
        <p:txBody>
          <a:bodyPr/>
          <a:lstStyle/>
          <a:p>
            <a:fld id="{DD59A093-2973-E84F-8364-F574D0D4694E}" type="slidenum">
              <a:rPr lang="en-US" smtClean="0"/>
              <a:t>18</a:t>
            </a:fld>
            <a:endParaRPr lang="en-US"/>
          </a:p>
        </p:txBody>
      </p:sp>
    </p:spTree>
    <p:extLst>
      <p:ext uri="{BB962C8B-B14F-4D97-AF65-F5344CB8AC3E}">
        <p14:creationId xmlns:p14="http://schemas.microsoft.com/office/powerpoint/2010/main" val="17431535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aytim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354" y="2145375"/>
            <a:ext cx="3650556" cy="2920445"/>
          </a:xfrm>
          <a:prstGeom prst="rect">
            <a:avLst/>
          </a:prstGeom>
        </p:spPr>
      </p:pic>
      <p:pic>
        <p:nvPicPr>
          <p:cNvPr id="3" name="Picture 2" descr="PDiffuss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8" y="172435"/>
            <a:ext cx="7315200" cy="5486400"/>
          </a:xfrm>
          <a:prstGeom prst="rect">
            <a:avLst/>
          </a:prstGeom>
        </p:spPr>
      </p:pic>
      <p:sp>
        <p:nvSpPr>
          <p:cNvPr id="4" name="TextBox 3"/>
          <p:cNvSpPr txBox="1"/>
          <p:nvPr/>
        </p:nvSpPr>
        <p:spPr>
          <a:xfrm>
            <a:off x="7396938" y="2562031"/>
            <a:ext cx="749649" cy="276999"/>
          </a:xfrm>
          <a:prstGeom prst="rect">
            <a:avLst/>
          </a:prstGeom>
          <a:noFill/>
        </p:spPr>
        <p:txBody>
          <a:bodyPr wrap="none" rtlCol="0">
            <a:spAutoFit/>
          </a:bodyPr>
          <a:lstStyle/>
          <a:p>
            <a:r>
              <a:rPr lang="en-US" sz="1200" dirty="0" smtClean="0"/>
              <a:t>psi&gt;6000</a:t>
            </a:r>
            <a:endParaRPr lang="en-US" sz="1200" dirty="0"/>
          </a:p>
        </p:txBody>
      </p:sp>
      <p:sp>
        <p:nvSpPr>
          <p:cNvPr id="6" name="TextBox 5"/>
          <p:cNvSpPr txBox="1"/>
          <p:nvPr/>
        </p:nvSpPr>
        <p:spPr>
          <a:xfrm>
            <a:off x="728113" y="5504946"/>
            <a:ext cx="1976968"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Holland (2012) in review</a:t>
            </a:r>
            <a:endParaRPr lang="en-US" sz="1400" dirty="0"/>
          </a:p>
        </p:txBody>
      </p:sp>
      <p:sp>
        <p:nvSpPr>
          <p:cNvPr id="7" name="Date Placeholder 6"/>
          <p:cNvSpPr>
            <a:spLocks noGrp="1"/>
          </p:cNvSpPr>
          <p:nvPr>
            <p:ph type="dt" sz="half" idx="10"/>
          </p:nvPr>
        </p:nvSpPr>
        <p:spPr/>
        <p:txBody>
          <a:bodyPr/>
          <a:lstStyle/>
          <a:p>
            <a:r>
              <a:rPr lang="en-US" smtClean="0"/>
              <a:t>10/31/12</a:t>
            </a:r>
            <a:endParaRPr lang="en-US"/>
          </a:p>
        </p:txBody>
      </p:sp>
      <p:sp>
        <p:nvSpPr>
          <p:cNvPr id="8" name="Footer Placeholder 7"/>
          <p:cNvSpPr>
            <a:spLocks noGrp="1"/>
          </p:cNvSpPr>
          <p:nvPr>
            <p:ph type="ftr" sz="quarter" idx="11"/>
          </p:nvPr>
        </p:nvSpPr>
        <p:spPr/>
        <p:txBody>
          <a:bodyPr/>
          <a:lstStyle/>
          <a:p>
            <a:r>
              <a:rPr lang="en-US" smtClean="0"/>
              <a:t>Mississippian and Arbuckle Workshop</a:t>
            </a:r>
            <a:endParaRPr lang="en-US"/>
          </a:p>
        </p:txBody>
      </p:sp>
      <p:sp>
        <p:nvSpPr>
          <p:cNvPr id="9" name="Slide Number Placeholder 8"/>
          <p:cNvSpPr>
            <a:spLocks noGrp="1"/>
          </p:cNvSpPr>
          <p:nvPr>
            <p:ph type="sldNum" sz="quarter" idx="12"/>
          </p:nvPr>
        </p:nvSpPr>
        <p:spPr/>
        <p:txBody>
          <a:bodyPr/>
          <a:lstStyle/>
          <a:p>
            <a:fld id="{DD59A093-2973-E84F-8364-F574D0D4694E}" type="slidenum">
              <a:rPr lang="en-US" smtClean="0"/>
              <a:t>19</a:t>
            </a:fld>
            <a:endParaRPr lang="en-US"/>
          </a:p>
        </p:txBody>
      </p:sp>
    </p:spTree>
    <p:extLst>
      <p:ext uri="{BB962C8B-B14F-4D97-AF65-F5344CB8AC3E}">
        <p14:creationId xmlns:p14="http://schemas.microsoft.com/office/powerpoint/2010/main" val="3261940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Induced Seismicity Background</a:t>
            </a:r>
          </a:p>
          <a:p>
            <a:r>
              <a:rPr lang="en-US" dirty="0" smtClean="0"/>
              <a:t>Induced Seismicity Regional Context</a:t>
            </a:r>
          </a:p>
          <a:p>
            <a:r>
              <a:rPr lang="en-US" dirty="0" smtClean="0"/>
              <a:t>Potential for Induced Seismicity in the Mississippian Play</a:t>
            </a:r>
          </a:p>
          <a:p>
            <a:r>
              <a:rPr lang="en-US" dirty="0" smtClean="0"/>
              <a:t>Possibilities for Risk Mitigation</a:t>
            </a:r>
          </a:p>
          <a:p>
            <a:r>
              <a:rPr lang="en-US" dirty="0" smtClean="0"/>
              <a:t>Best Practices</a:t>
            </a:r>
          </a:p>
          <a:p>
            <a:endParaRPr lang="en-US" dirty="0"/>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2</a:t>
            </a:fld>
            <a:endParaRPr lang="en-US"/>
          </a:p>
        </p:txBody>
      </p:sp>
    </p:spTree>
    <p:extLst>
      <p:ext uri="{BB962C8B-B14F-4D97-AF65-F5344CB8AC3E}">
        <p14:creationId xmlns:p14="http://schemas.microsoft.com/office/powerpoint/2010/main" val="34189557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City Field, Canadian County</a:t>
            </a:r>
            <a:endParaRPr lang="en-US" dirty="0"/>
          </a:p>
        </p:txBody>
      </p:sp>
      <p:sp>
        <p:nvSpPr>
          <p:cNvPr id="3" name="Content Placeholder 2"/>
          <p:cNvSpPr>
            <a:spLocks noGrp="1"/>
          </p:cNvSpPr>
          <p:nvPr>
            <p:ph sz="half" idx="1"/>
          </p:nvPr>
        </p:nvSpPr>
        <p:spPr>
          <a:xfrm>
            <a:off x="289725" y="1418666"/>
            <a:ext cx="3436611" cy="4967577"/>
          </a:xfrm>
        </p:spPr>
        <p:txBody>
          <a:bodyPr>
            <a:normAutofit lnSpcReduction="10000"/>
          </a:bodyPr>
          <a:lstStyle/>
          <a:p>
            <a:r>
              <a:rPr lang="en-US" dirty="0" smtClean="0"/>
              <a:t>Straight Arrow Well </a:t>
            </a:r>
          </a:p>
          <a:p>
            <a:r>
              <a:rPr lang="en-US" dirty="0" smtClean="0"/>
              <a:t>16 stage </a:t>
            </a:r>
            <a:r>
              <a:rPr lang="en-US" dirty="0" err="1" smtClean="0"/>
              <a:t>frac</a:t>
            </a:r>
            <a:endParaRPr lang="en-US" dirty="0"/>
          </a:p>
          <a:p>
            <a:pPr lvl="1"/>
            <a:r>
              <a:rPr lang="en-US" dirty="0" smtClean="0"/>
              <a:t>Completed 3/12 1</a:t>
            </a:r>
            <a:r>
              <a:rPr lang="en-US" dirty="0" smtClean="0">
                <a:sym typeface="Wingdings"/>
              </a:rPr>
              <a:t>:00 </a:t>
            </a:r>
            <a:r>
              <a:rPr lang="en-US" dirty="0" smtClean="0"/>
              <a:t>UTC</a:t>
            </a:r>
          </a:p>
          <a:p>
            <a:pPr lvl="1"/>
            <a:r>
              <a:rPr lang="en-US" dirty="0" smtClean="0"/>
              <a:t>First earthquake 3/11 07:41</a:t>
            </a:r>
          </a:p>
          <a:p>
            <a:pPr lvl="1"/>
            <a:r>
              <a:rPr lang="en-US" dirty="0" smtClean="0"/>
              <a:t>M3.4 at 23:57</a:t>
            </a:r>
          </a:p>
          <a:p>
            <a:pPr lvl="1"/>
            <a:r>
              <a:rPr lang="en-US" dirty="0" smtClean="0"/>
              <a:t>Total 10 earthquakes M2.1-3.4 on 3/11</a:t>
            </a:r>
          </a:p>
          <a:p>
            <a:r>
              <a:rPr lang="en-US" dirty="0" smtClean="0"/>
              <a:t>Visually identify similar examples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t="15" b="15"/>
          <a:stretch>
            <a:fillRect/>
          </a:stretch>
        </p:blipFill>
        <p:spPr>
          <a:xfrm>
            <a:off x="3803650" y="2024063"/>
            <a:ext cx="5106988" cy="3678237"/>
          </a:xfrm>
        </p:spPr>
      </p:pic>
      <p:sp>
        <p:nvSpPr>
          <p:cNvPr id="4" name="Date Placeholder 3"/>
          <p:cNvSpPr>
            <a:spLocks noGrp="1"/>
          </p:cNvSpPr>
          <p:nvPr>
            <p:ph type="dt" sz="half" idx="10"/>
          </p:nvPr>
        </p:nvSpPr>
        <p:spPr/>
        <p:txBody>
          <a:bodyPr/>
          <a:lstStyle/>
          <a:p>
            <a:r>
              <a:rPr lang="en-US" smtClean="0"/>
              <a:t>10/31/12</a:t>
            </a:r>
            <a:endParaRPr lang="en-US"/>
          </a:p>
        </p:txBody>
      </p:sp>
      <p:sp>
        <p:nvSpPr>
          <p:cNvPr id="7" name="Footer Placeholder 6"/>
          <p:cNvSpPr>
            <a:spLocks noGrp="1"/>
          </p:cNvSpPr>
          <p:nvPr>
            <p:ph type="ftr" sz="quarter" idx="11"/>
          </p:nvPr>
        </p:nvSpPr>
        <p:spPr/>
        <p:txBody>
          <a:bodyPr/>
          <a:lstStyle/>
          <a:p>
            <a:r>
              <a:rPr lang="en-US" smtClean="0"/>
              <a:t>Mississippian and Arbuckle Workshop</a:t>
            </a:r>
            <a:endParaRPr lang="en-US"/>
          </a:p>
        </p:txBody>
      </p:sp>
      <p:sp>
        <p:nvSpPr>
          <p:cNvPr id="8" name="Slide Number Placeholder 7"/>
          <p:cNvSpPr>
            <a:spLocks noGrp="1"/>
          </p:cNvSpPr>
          <p:nvPr>
            <p:ph type="sldNum" sz="quarter" idx="12"/>
          </p:nvPr>
        </p:nvSpPr>
        <p:spPr/>
        <p:txBody>
          <a:bodyPr/>
          <a:lstStyle/>
          <a:p>
            <a:fld id="{DD59A093-2973-E84F-8364-F574D0D4694E}" type="slidenum">
              <a:rPr lang="en-US" smtClean="0"/>
              <a:t>20</a:t>
            </a:fld>
            <a:endParaRPr lang="en-US"/>
          </a:p>
        </p:txBody>
      </p:sp>
    </p:spTree>
    <p:extLst>
      <p:ext uri="{BB962C8B-B14F-4D97-AF65-F5344CB8AC3E}">
        <p14:creationId xmlns:p14="http://schemas.microsoft.com/office/powerpoint/2010/main" val="37160325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41752" y="1317181"/>
            <a:ext cx="6591300" cy="5118100"/>
          </a:xfrm>
          <a:prstGeom prst="rect">
            <a:avLst/>
          </a:prstGeom>
        </p:spPr>
      </p:pic>
      <p:sp>
        <p:nvSpPr>
          <p:cNvPr id="2" name="Title 1"/>
          <p:cNvSpPr>
            <a:spLocks noGrp="1"/>
          </p:cNvSpPr>
          <p:nvPr>
            <p:ph type="title"/>
          </p:nvPr>
        </p:nvSpPr>
        <p:spPr>
          <a:xfrm>
            <a:off x="457200" y="76200"/>
            <a:ext cx="8229600" cy="1143000"/>
          </a:xfrm>
        </p:spPr>
        <p:txBody>
          <a:bodyPr>
            <a:normAutofit fontScale="90000"/>
          </a:bodyPr>
          <a:lstStyle/>
          <a:p>
            <a:r>
              <a:rPr lang="en-US" dirty="0" smtClean="0"/>
              <a:t>Induced Seismicity from Hydraulic Fracturing</a:t>
            </a:r>
            <a:endParaRPr lang="en-US" dirty="0"/>
          </a:p>
        </p:txBody>
      </p:sp>
      <p:sp>
        <p:nvSpPr>
          <p:cNvPr id="3" name="Slide Number Placeholder 2"/>
          <p:cNvSpPr>
            <a:spLocks noGrp="1"/>
          </p:cNvSpPr>
          <p:nvPr>
            <p:ph type="sldNum" sz="quarter" idx="12"/>
          </p:nvPr>
        </p:nvSpPr>
        <p:spPr/>
        <p:txBody>
          <a:bodyPr/>
          <a:lstStyle/>
          <a:p>
            <a:fld id="{AC7B32B7-908B-45A6-9FCE-8F45D1FEFE05}" type="slidenum">
              <a:rPr lang="en-US" smtClean="0"/>
              <a:pPr/>
              <a:t>21</a:t>
            </a:fld>
            <a:endParaRPr lang="en-US" dirty="0"/>
          </a:p>
        </p:txBody>
      </p:sp>
      <p:sp>
        <p:nvSpPr>
          <p:cNvPr id="5" name="TextBox 4"/>
          <p:cNvSpPr txBox="1"/>
          <p:nvPr/>
        </p:nvSpPr>
        <p:spPr>
          <a:xfrm>
            <a:off x="6145263" y="5764577"/>
            <a:ext cx="251440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Courtesy of Jim Rutledge</a:t>
            </a:r>
            <a:endParaRPr lang="en-US" dirty="0"/>
          </a:p>
        </p:txBody>
      </p:sp>
      <p:sp>
        <p:nvSpPr>
          <p:cNvPr id="4" name="TextBox 3"/>
          <p:cNvSpPr txBox="1"/>
          <p:nvPr/>
        </p:nvSpPr>
        <p:spPr>
          <a:xfrm>
            <a:off x="2470267" y="2240062"/>
            <a:ext cx="1388652" cy="276999"/>
          </a:xfrm>
          <a:prstGeom prst="rect">
            <a:avLst/>
          </a:prstGeom>
          <a:solidFill>
            <a:srgbClr val="FFFF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Garvin Co.</a:t>
            </a:r>
            <a:endParaRPr lang="en-US" sz="1200" b="1" dirty="0"/>
          </a:p>
        </p:txBody>
      </p:sp>
    </p:spTree>
    <p:extLst>
      <p:ext uri="{BB962C8B-B14F-4D97-AF65-F5344CB8AC3E}">
        <p14:creationId xmlns:p14="http://schemas.microsoft.com/office/powerpoint/2010/main" val="18259366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Maximum Magnitude</a:t>
            </a:r>
            <a:endParaRPr lang="en-US" dirty="0"/>
          </a:p>
        </p:txBody>
      </p:sp>
      <p:sp>
        <p:nvSpPr>
          <p:cNvPr id="3" name="Content Placeholder 2"/>
          <p:cNvSpPr>
            <a:spLocks noGrp="1"/>
          </p:cNvSpPr>
          <p:nvPr>
            <p:ph sz="half" idx="1"/>
          </p:nvPr>
        </p:nvSpPr>
        <p:spPr>
          <a:xfrm>
            <a:off x="457200" y="1360784"/>
            <a:ext cx="4301902" cy="5003496"/>
          </a:xfrm>
        </p:spPr>
        <p:txBody>
          <a:bodyPr>
            <a:normAutofit lnSpcReduction="10000"/>
          </a:bodyPr>
          <a:lstStyle/>
          <a:p>
            <a:r>
              <a:rPr lang="en-US" dirty="0" smtClean="0"/>
              <a:t>Earthquake magnitude is related to rupture area and the average slip over that area</a:t>
            </a:r>
          </a:p>
          <a:p>
            <a:r>
              <a:rPr lang="en-US" dirty="0" smtClean="0"/>
              <a:t>Earthquake rupture dynamics</a:t>
            </a:r>
          </a:p>
          <a:p>
            <a:pPr lvl="1"/>
            <a:r>
              <a:rPr lang="en-US" dirty="0" smtClean="0"/>
              <a:t>Big earthquakes start small</a:t>
            </a:r>
          </a:p>
          <a:p>
            <a:r>
              <a:rPr lang="en-US" dirty="0" err="1" smtClean="0"/>
              <a:t>M</a:t>
            </a:r>
            <a:r>
              <a:rPr lang="en-US" baseline="-25000" dirty="0" err="1" smtClean="0"/>
              <a:t>max</a:t>
            </a:r>
            <a:r>
              <a:rPr lang="en-US" dirty="0" smtClean="0"/>
              <a:t> controlled </a:t>
            </a:r>
            <a:r>
              <a:rPr lang="en-US" dirty="0"/>
              <a:t>by </a:t>
            </a:r>
          </a:p>
          <a:p>
            <a:pPr lvl="1"/>
            <a:r>
              <a:rPr lang="en-US" dirty="0" smtClean="0"/>
              <a:t>fault size and properties</a:t>
            </a:r>
          </a:p>
          <a:p>
            <a:pPr lvl="1"/>
            <a:r>
              <a:rPr lang="en-US" dirty="0" smtClean="0"/>
              <a:t>stress </a:t>
            </a:r>
            <a:r>
              <a:rPr lang="en-US" dirty="0"/>
              <a:t>on the </a:t>
            </a:r>
            <a:r>
              <a:rPr lang="en-US" dirty="0" smtClean="0"/>
              <a:t>fault</a:t>
            </a:r>
          </a:p>
          <a:p>
            <a:pPr lvl="1"/>
            <a:r>
              <a:rPr lang="en-US" dirty="0" smtClean="0"/>
              <a:t>initial </a:t>
            </a:r>
            <a:r>
              <a:rPr lang="en-US" dirty="0"/>
              <a:t>rupture </a:t>
            </a:r>
            <a:r>
              <a:rPr lang="en-US" dirty="0" smtClean="0"/>
              <a:t>energy</a:t>
            </a:r>
          </a:p>
          <a:p>
            <a:endParaRPr lang="en-US" dirty="0"/>
          </a:p>
        </p:txBody>
      </p:sp>
      <p:grpSp>
        <p:nvGrpSpPr>
          <p:cNvPr id="14" name="Group 13"/>
          <p:cNvGrpSpPr/>
          <p:nvPr/>
        </p:nvGrpSpPr>
        <p:grpSpPr>
          <a:xfrm>
            <a:off x="4996359" y="2958832"/>
            <a:ext cx="383799" cy="621075"/>
            <a:chOff x="4996359" y="2958832"/>
            <a:chExt cx="383799" cy="621075"/>
          </a:xfrm>
        </p:grpSpPr>
        <p:sp>
          <p:nvSpPr>
            <p:cNvPr id="8" name="Rectangle 7"/>
            <p:cNvSpPr/>
            <p:nvPr/>
          </p:nvSpPr>
          <p:spPr>
            <a:xfrm>
              <a:off x="5240594" y="3454297"/>
              <a:ext cx="139564" cy="1256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996359" y="2958832"/>
              <a:ext cx="339982" cy="369332"/>
            </a:xfrm>
            <a:prstGeom prst="rect">
              <a:avLst/>
            </a:prstGeom>
            <a:noFill/>
          </p:spPr>
          <p:txBody>
            <a:bodyPr wrap="none" rtlCol="0">
              <a:spAutoFit/>
            </a:bodyPr>
            <a:lstStyle/>
            <a:p>
              <a:r>
                <a:rPr lang="en-US" dirty="0" smtClean="0"/>
                <a:t>t</a:t>
              </a:r>
              <a:r>
                <a:rPr lang="en-US" baseline="-25000" dirty="0" smtClean="0"/>
                <a:t>1</a:t>
              </a:r>
              <a:endParaRPr lang="en-US" baseline="-25000" dirty="0"/>
            </a:p>
          </p:txBody>
        </p:sp>
      </p:grpSp>
      <p:grpSp>
        <p:nvGrpSpPr>
          <p:cNvPr id="15" name="Group 14"/>
          <p:cNvGrpSpPr/>
          <p:nvPr/>
        </p:nvGrpSpPr>
        <p:grpSpPr>
          <a:xfrm>
            <a:off x="5380158" y="2589500"/>
            <a:ext cx="516383" cy="990407"/>
            <a:chOff x="5380158" y="2589500"/>
            <a:chExt cx="516383" cy="990407"/>
          </a:xfrm>
        </p:grpSpPr>
        <p:sp>
          <p:nvSpPr>
            <p:cNvPr id="9" name="Rectangle 8"/>
            <p:cNvSpPr/>
            <p:nvPr/>
          </p:nvSpPr>
          <p:spPr>
            <a:xfrm>
              <a:off x="5380158" y="3112356"/>
              <a:ext cx="516383" cy="4675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471718" y="2589500"/>
              <a:ext cx="339982" cy="369332"/>
            </a:xfrm>
            <a:prstGeom prst="rect">
              <a:avLst/>
            </a:prstGeom>
            <a:noFill/>
          </p:spPr>
          <p:txBody>
            <a:bodyPr wrap="none" rtlCol="0">
              <a:spAutoFit/>
            </a:bodyPr>
            <a:lstStyle/>
            <a:p>
              <a:r>
                <a:rPr lang="en-US" dirty="0" smtClean="0"/>
                <a:t>t</a:t>
              </a:r>
              <a:r>
                <a:rPr lang="en-US" baseline="-25000" dirty="0"/>
                <a:t>2</a:t>
              </a:r>
            </a:p>
          </p:txBody>
        </p:sp>
      </p:grpSp>
      <p:grpSp>
        <p:nvGrpSpPr>
          <p:cNvPr id="16" name="Group 15"/>
          <p:cNvGrpSpPr/>
          <p:nvPr/>
        </p:nvGrpSpPr>
        <p:grpSpPr>
          <a:xfrm>
            <a:off x="5896541" y="1715556"/>
            <a:ext cx="1765473" cy="1864351"/>
            <a:chOff x="5896541" y="1715556"/>
            <a:chExt cx="1765473" cy="1864351"/>
          </a:xfrm>
        </p:grpSpPr>
        <p:sp>
          <p:nvSpPr>
            <p:cNvPr id="10" name="Rectangle 9"/>
            <p:cNvSpPr/>
            <p:nvPr/>
          </p:nvSpPr>
          <p:spPr>
            <a:xfrm>
              <a:off x="5896541" y="2205167"/>
              <a:ext cx="1765473" cy="1374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530434" y="1715556"/>
              <a:ext cx="339982" cy="369332"/>
            </a:xfrm>
            <a:prstGeom prst="rect">
              <a:avLst/>
            </a:prstGeom>
            <a:noFill/>
          </p:spPr>
          <p:txBody>
            <a:bodyPr wrap="none" rtlCol="0">
              <a:spAutoFit/>
            </a:bodyPr>
            <a:lstStyle/>
            <a:p>
              <a:r>
                <a:rPr lang="en-US" dirty="0" smtClean="0"/>
                <a:t>t</a:t>
              </a:r>
              <a:r>
                <a:rPr lang="en-US" baseline="-25000" dirty="0"/>
                <a:t>3</a:t>
              </a:r>
            </a:p>
          </p:txBody>
        </p:sp>
      </p:grpSp>
      <p:sp>
        <p:nvSpPr>
          <p:cNvPr id="17" name="TextBox 16"/>
          <p:cNvSpPr txBox="1"/>
          <p:nvPr/>
        </p:nvSpPr>
        <p:spPr>
          <a:xfrm>
            <a:off x="4898665" y="3838106"/>
            <a:ext cx="3788135"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dirty="0" smtClean="0"/>
              <a:t>Large faults represent large potential hazards </a:t>
            </a:r>
          </a:p>
          <a:p>
            <a:pPr marL="285750" indent="-285750">
              <a:buFont typeface="Arial"/>
              <a:buChar char="•"/>
            </a:pPr>
            <a:r>
              <a:rPr lang="en-US" sz="2000" dirty="0" smtClean="0"/>
              <a:t>knowing whether or not they are favorably oriented for slip is important</a:t>
            </a:r>
          </a:p>
          <a:p>
            <a:pPr marL="285750" indent="-285750">
              <a:buFont typeface="Arial"/>
              <a:buChar char="•"/>
            </a:pPr>
            <a:r>
              <a:rPr lang="en-US" sz="2000" dirty="0" smtClean="0"/>
              <a:t>but to be cautious maybe greater set-backs are warranted</a:t>
            </a:r>
            <a:endParaRPr lang="en-US" sz="2000" dirty="0"/>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22</a:t>
            </a:fld>
            <a:endParaRPr lang="en-US"/>
          </a:p>
        </p:txBody>
      </p:sp>
    </p:spTree>
    <p:extLst>
      <p:ext uri="{BB962C8B-B14F-4D97-AF65-F5344CB8AC3E}">
        <p14:creationId xmlns:p14="http://schemas.microsoft.com/office/powerpoint/2010/main" val="2187098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Concerns of Induced Seismicity in the Mississippian Play</a:t>
            </a:r>
            <a:endParaRPr lang="en-US" dirty="0"/>
          </a:p>
        </p:txBody>
      </p:sp>
      <p:sp>
        <p:nvSpPr>
          <p:cNvPr id="9" name="Content Placeholder 8"/>
          <p:cNvSpPr>
            <a:spLocks noGrp="1"/>
          </p:cNvSpPr>
          <p:nvPr>
            <p:ph idx="1"/>
          </p:nvPr>
        </p:nvSpPr>
        <p:spPr/>
        <p:txBody>
          <a:bodyPr/>
          <a:lstStyle/>
          <a:p>
            <a:r>
              <a:rPr lang="en-US" dirty="0" smtClean="0"/>
              <a:t>Significant amount of hydraulic fracturing</a:t>
            </a:r>
          </a:p>
          <a:p>
            <a:r>
              <a:rPr lang="en-US" dirty="0" smtClean="0"/>
              <a:t>Large amounts of produced water to dispose of within the Arbuckle</a:t>
            </a:r>
          </a:p>
          <a:p>
            <a:r>
              <a:rPr lang="en-US" dirty="0" smtClean="0"/>
              <a:t>Arbuckle is near the basement where faults may be stressed to near failure</a:t>
            </a:r>
          </a:p>
          <a:p>
            <a:pPr lvl="1"/>
            <a:r>
              <a:rPr lang="en-US" dirty="0" smtClean="0"/>
              <a:t>Fractures and faults in basement may be poorly if identified at all</a:t>
            </a:r>
          </a:p>
          <a:p>
            <a:endParaRPr lang="en-US" dirty="0"/>
          </a:p>
        </p:txBody>
      </p:sp>
      <p:sp>
        <p:nvSpPr>
          <p:cNvPr id="5" name="Date Placeholder 4"/>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7" name="Slide Number Placeholder 6"/>
          <p:cNvSpPr>
            <a:spLocks noGrp="1"/>
          </p:cNvSpPr>
          <p:nvPr>
            <p:ph type="sldNum" sz="quarter" idx="12"/>
          </p:nvPr>
        </p:nvSpPr>
        <p:spPr/>
        <p:txBody>
          <a:bodyPr/>
          <a:lstStyle/>
          <a:p>
            <a:fld id="{DD59A093-2973-E84F-8364-F574D0D4694E}" type="slidenum">
              <a:rPr lang="en-US" smtClean="0"/>
              <a:t>23</a:t>
            </a:fld>
            <a:endParaRPr lang="en-US"/>
          </a:p>
        </p:txBody>
      </p:sp>
    </p:spTree>
    <p:extLst>
      <p:ext uri="{BB962C8B-B14F-4D97-AF65-F5344CB8AC3E}">
        <p14:creationId xmlns:p14="http://schemas.microsoft.com/office/powerpoint/2010/main" val="22250349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Avoiding Potentially </a:t>
            </a:r>
            <a:r>
              <a:rPr lang="en-US" dirty="0"/>
              <a:t>A</a:t>
            </a:r>
            <a:r>
              <a:rPr lang="en-US" dirty="0" smtClean="0"/>
              <a:t>ctive </a:t>
            </a:r>
            <a:r>
              <a:rPr lang="en-US" dirty="0"/>
              <a:t>F</a:t>
            </a:r>
            <a:r>
              <a:rPr lang="en-US" dirty="0" smtClean="0"/>
              <a:t>aults</a:t>
            </a:r>
            <a:endParaRPr lang="en-US" dirty="0"/>
          </a:p>
        </p:txBody>
      </p:sp>
      <p:sp>
        <p:nvSpPr>
          <p:cNvPr id="3" name="Content Placeholder 2"/>
          <p:cNvSpPr>
            <a:spLocks noGrp="1"/>
          </p:cNvSpPr>
          <p:nvPr>
            <p:ph sz="half" idx="1"/>
          </p:nvPr>
        </p:nvSpPr>
        <p:spPr>
          <a:xfrm>
            <a:off x="457200" y="1417638"/>
            <a:ext cx="4038600" cy="4960599"/>
          </a:xfrm>
        </p:spPr>
        <p:txBody>
          <a:bodyPr>
            <a:normAutofit fontScale="92500" lnSpcReduction="20000"/>
          </a:bodyPr>
          <a:lstStyle/>
          <a:p>
            <a:r>
              <a:rPr lang="en-US" dirty="0" smtClean="0"/>
              <a:t>154 earthquake focal mechanisms</a:t>
            </a:r>
          </a:p>
          <a:p>
            <a:r>
              <a:rPr lang="en-US" dirty="0" smtClean="0"/>
              <a:t>Define the distribution of orientations for active faults in Oklahoma</a:t>
            </a:r>
          </a:p>
          <a:p>
            <a:r>
              <a:rPr lang="en-US" dirty="0" smtClean="0"/>
              <a:t>This information can be used to modify operations to avoid faults </a:t>
            </a:r>
          </a:p>
          <a:p>
            <a:pPr lvl="1"/>
            <a:r>
              <a:rPr lang="en-US" dirty="0" smtClean="0"/>
              <a:t>oriented in a way that is more likely to have triggered earthquakes</a:t>
            </a:r>
          </a:p>
          <a:p>
            <a:pPr lvl="1"/>
            <a:r>
              <a:rPr lang="en-US" dirty="0" smtClean="0"/>
              <a:t>or are large, which may not be completely favorable to slip, but pose a greater hazard</a:t>
            </a:r>
            <a:endParaRPr lang="en-US" dirty="0"/>
          </a:p>
        </p:txBody>
      </p:sp>
      <p:sp>
        <p:nvSpPr>
          <p:cNvPr id="15" name="TextBox 14"/>
          <p:cNvSpPr txBox="1"/>
          <p:nvPr/>
        </p:nvSpPr>
        <p:spPr>
          <a:xfrm>
            <a:off x="5156241" y="6008905"/>
            <a:ext cx="3316397" cy="738664"/>
          </a:xfrm>
          <a:prstGeom prst="rect">
            <a:avLst/>
          </a:prstGeom>
          <a:noFill/>
        </p:spPr>
        <p:txBody>
          <a:bodyPr wrap="square" rtlCol="0">
            <a:spAutoFit/>
          </a:bodyPr>
          <a:lstStyle/>
          <a:p>
            <a:r>
              <a:rPr lang="en-US" sz="1400" dirty="0" smtClean="0"/>
              <a:t>Optimal Fault Orientations in Oklahoma</a:t>
            </a:r>
          </a:p>
          <a:p>
            <a:r>
              <a:rPr lang="en-US" sz="1400" dirty="0" smtClean="0"/>
              <a:t>(in review </a:t>
            </a:r>
            <a:r>
              <a:rPr lang="en-US" sz="1400" dirty="0" err="1" smtClean="0"/>
              <a:t>Seismol</a:t>
            </a:r>
            <a:r>
              <a:rPr lang="en-US" sz="1400" dirty="0" smtClean="0"/>
              <a:t>. Res. </a:t>
            </a:r>
            <a:r>
              <a:rPr lang="en-US" sz="1400" dirty="0" err="1" smtClean="0"/>
              <a:t>Lett</a:t>
            </a:r>
            <a:r>
              <a:rPr lang="en-US" sz="1400" dirty="0" smtClean="0"/>
              <a:t>.)</a:t>
            </a:r>
          </a:p>
          <a:p>
            <a:endParaRPr lang="en-US" sz="1400" dirty="0"/>
          </a:p>
        </p:txBody>
      </p:sp>
      <p:pic>
        <p:nvPicPr>
          <p:cNvPr id="9" name="Picture 8" descr="P-T_Summary_PP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085" y="1417638"/>
            <a:ext cx="4936656" cy="4424361"/>
          </a:xfrm>
          <a:prstGeom prst="rect">
            <a:avLst/>
          </a:prstGeom>
        </p:spPr>
      </p:pic>
      <p:sp>
        <p:nvSpPr>
          <p:cNvPr id="4" name="Isosceles Triangle 3"/>
          <p:cNvSpPr/>
          <p:nvPr/>
        </p:nvSpPr>
        <p:spPr>
          <a:xfrm>
            <a:off x="5024548" y="3991632"/>
            <a:ext cx="83739" cy="70811"/>
          </a:xfrm>
          <a:prstGeom prst="triangle">
            <a:avLst/>
          </a:prstGeom>
          <a:solidFill>
            <a:srgbClr val="FF0000"/>
          </a:solidFill>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066418" y="3879977"/>
            <a:ext cx="543739" cy="276999"/>
          </a:xfrm>
          <a:prstGeom prst="rect">
            <a:avLst/>
          </a:prstGeom>
          <a:noFill/>
        </p:spPr>
        <p:txBody>
          <a:bodyPr wrap="none" rtlCol="0">
            <a:spAutoFit/>
          </a:bodyPr>
          <a:lstStyle/>
          <a:p>
            <a:r>
              <a:rPr lang="en-US" sz="1200" dirty="0" smtClean="0"/>
              <a:t>T-axis</a:t>
            </a:r>
            <a:endParaRPr lang="en-US" sz="1200" dirty="0"/>
          </a:p>
        </p:txBody>
      </p:sp>
      <p:sp>
        <p:nvSpPr>
          <p:cNvPr id="6" name="Oval 5"/>
          <p:cNvSpPr/>
          <p:nvPr/>
        </p:nvSpPr>
        <p:spPr>
          <a:xfrm>
            <a:off x="5024548" y="4249832"/>
            <a:ext cx="45719" cy="45719"/>
          </a:xfrm>
          <a:prstGeom prst="ellipse">
            <a:avLst/>
          </a:prstGeom>
          <a:solidFill>
            <a:srgbClr val="33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66419" y="4111332"/>
            <a:ext cx="556563" cy="276999"/>
          </a:xfrm>
          <a:prstGeom prst="rect">
            <a:avLst/>
          </a:prstGeom>
          <a:noFill/>
        </p:spPr>
        <p:txBody>
          <a:bodyPr wrap="none" rtlCol="0">
            <a:spAutoFit/>
          </a:bodyPr>
          <a:lstStyle/>
          <a:p>
            <a:r>
              <a:rPr lang="en-US" sz="1200" dirty="0"/>
              <a:t>P</a:t>
            </a:r>
            <a:r>
              <a:rPr lang="en-US" sz="1200" dirty="0" smtClean="0"/>
              <a:t>-axis</a:t>
            </a:r>
            <a:endParaRPr lang="en-US" sz="1200" dirty="0"/>
          </a:p>
        </p:txBody>
      </p:sp>
    </p:spTree>
    <p:extLst>
      <p:ext uri="{BB962C8B-B14F-4D97-AF65-F5344CB8AC3E}">
        <p14:creationId xmlns:p14="http://schemas.microsoft.com/office/powerpoint/2010/main" val="38005668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Calculate a Probability Density Function (PDF) from fault orientations</a:t>
            </a:r>
            <a:endParaRPr lang="en-US" sz="3200" dirty="0"/>
          </a:p>
        </p:txBody>
      </p:sp>
      <p:pic>
        <p:nvPicPr>
          <p:cNvPr id="6" name="Content Placeholder 5" descr="prague_fmech.pdf"/>
          <p:cNvPicPr>
            <a:picLocks noGrp="1" noChangeAspect="1"/>
          </p:cNvPicPr>
          <p:nvPr>
            <p:ph sz="half" idx="2"/>
          </p:nvPr>
        </p:nvPicPr>
        <p:blipFill>
          <a:blip r:embed="rId2">
            <a:extLst>
              <a:ext uri="{28A0092B-C50C-407E-A947-70E740481C1C}">
                <a14:useLocalDpi xmlns:a14="http://schemas.microsoft.com/office/drawing/2010/main" val="0"/>
              </a:ext>
            </a:extLst>
          </a:blip>
          <a:srcRect t="-5056" b="-5056"/>
          <a:stretch>
            <a:fillRect/>
          </a:stretch>
        </p:blipFill>
        <p:spPr/>
      </p:pic>
      <p:pic>
        <p:nvPicPr>
          <p:cNvPr id="13" name="Content Placeholder 12"/>
          <p:cNvPicPr>
            <a:picLocks noGrp="1"/>
          </p:cNvPicPr>
          <p:nvPr>
            <p:ph sz="half" idx="1"/>
          </p:nvPr>
        </p:nvPicPr>
        <p:blipFill rotWithShape="1">
          <a:blip r:embed="rId3">
            <a:extLst>
              <a:ext uri="{28A0092B-C50C-407E-A947-70E740481C1C}">
                <a14:useLocalDpi xmlns:a14="http://schemas.microsoft.com/office/drawing/2010/main" val="0"/>
              </a:ext>
            </a:extLst>
          </a:blip>
          <a:srcRect t="7975" b="2646"/>
          <a:stretch/>
        </p:blipFill>
        <p:spPr>
          <a:xfrm>
            <a:off x="785176" y="1732782"/>
            <a:ext cx="4038600" cy="4812928"/>
          </a:xfrm>
          <a:prstGeom prst="rect">
            <a:avLst/>
          </a:prstGeom>
        </p:spPr>
      </p:pic>
      <p:sp>
        <p:nvSpPr>
          <p:cNvPr id="14" name="TextBox 13"/>
          <p:cNvSpPr txBox="1"/>
          <p:nvPr/>
        </p:nvSpPr>
        <p:spPr>
          <a:xfrm>
            <a:off x="1737560" y="1179346"/>
            <a:ext cx="2365401" cy="646331"/>
          </a:xfrm>
          <a:prstGeom prst="rect">
            <a:avLst/>
          </a:prstGeom>
          <a:noFill/>
        </p:spPr>
        <p:txBody>
          <a:bodyPr wrap="none" rtlCol="0">
            <a:spAutoFit/>
          </a:bodyPr>
          <a:lstStyle/>
          <a:p>
            <a:r>
              <a:rPr lang="en-US" dirty="0" smtClean="0"/>
              <a:t>PDF for all earthquakes</a:t>
            </a:r>
          </a:p>
          <a:p>
            <a:r>
              <a:rPr lang="en-US" dirty="0" smtClean="0"/>
              <a:t>Outside Jones Swarm</a:t>
            </a:r>
            <a:endParaRPr lang="en-US" dirty="0"/>
          </a:p>
        </p:txBody>
      </p:sp>
      <p:sp>
        <p:nvSpPr>
          <p:cNvPr id="15" name="TextBox 14"/>
          <p:cNvSpPr txBox="1"/>
          <p:nvPr/>
        </p:nvSpPr>
        <p:spPr>
          <a:xfrm>
            <a:off x="5504644" y="1277034"/>
            <a:ext cx="2710999" cy="646331"/>
          </a:xfrm>
          <a:prstGeom prst="rect">
            <a:avLst/>
          </a:prstGeom>
          <a:noFill/>
        </p:spPr>
        <p:txBody>
          <a:bodyPr wrap="none" rtlCol="0">
            <a:spAutoFit/>
          </a:bodyPr>
          <a:lstStyle/>
          <a:p>
            <a:r>
              <a:rPr lang="en-US" dirty="0" smtClean="0"/>
              <a:t>Example focal mechanisms</a:t>
            </a:r>
          </a:p>
          <a:p>
            <a:r>
              <a:rPr lang="en-US" dirty="0" smtClean="0"/>
              <a:t>Prague M5.7 EQ Sequence</a:t>
            </a:r>
            <a:endParaRPr lang="en-US" dirty="0"/>
          </a:p>
        </p:txBody>
      </p:sp>
    </p:spTree>
    <p:extLst>
      <p:ext uri="{BB962C8B-B14F-4D97-AF65-F5344CB8AC3E}">
        <p14:creationId xmlns:p14="http://schemas.microsoft.com/office/powerpoint/2010/main" val="17827382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190" y="998934"/>
            <a:ext cx="6952417" cy="5372323"/>
          </a:xfrm>
        </p:spPr>
      </p:pic>
      <p:sp>
        <p:nvSpPr>
          <p:cNvPr id="7" name="Title 6"/>
          <p:cNvSpPr>
            <a:spLocks noGrp="1"/>
          </p:cNvSpPr>
          <p:nvPr>
            <p:ph type="title"/>
          </p:nvPr>
        </p:nvSpPr>
        <p:spPr/>
        <p:txBody>
          <a:bodyPr>
            <a:normAutofit/>
          </a:bodyPr>
          <a:lstStyle/>
          <a:p>
            <a:r>
              <a:rPr lang="en-US" sz="3200" dirty="0" smtClean="0"/>
              <a:t>Characterizing Fault Rupture Likelihood</a:t>
            </a:r>
            <a:endParaRPr lang="en-US" sz="3200" dirty="0"/>
          </a:p>
        </p:txBody>
      </p:sp>
    </p:spTree>
    <p:extLst>
      <p:ext uri="{BB962C8B-B14F-4D97-AF65-F5344CB8AC3E}">
        <p14:creationId xmlns:p14="http://schemas.microsoft.com/office/powerpoint/2010/main" val="39938827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Zoback_StopLight.png"/>
          <p:cNvPicPr>
            <a:picLocks noGrp="1" noChangeAspect="1"/>
          </p:cNvPicPr>
          <p:nvPr>
            <p:ph sz="half" idx="2"/>
          </p:nvPr>
        </p:nvPicPr>
        <p:blipFill>
          <a:blip r:embed="rId2">
            <a:extLst>
              <a:ext uri="{28A0092B-C50C-407E-A947-70E740481C1C}">
                <a14:useLocalDpi xmlns:a14="http://schemas.microsoft.com/office/drawing/2010/main" val="0"/>
              </a:ext>
            </a:extLst>
          </a:blip>
          <a:srcRect l="-21990" r="-21990"/>
          <a:stretch>
            <a:fillRect/>
          </a:stretch>
        </p:blipFill>
        <p:spPr/>
      </p:pic>
      <p:sp>
        <p:nvSpPr>
          <p:cNvPr id="2" name="Title 1"/>
          <p:cNvSpPr>
            <a:spLocks noGrp="1"/>
          </p:cNvSpPr>
          <p:nvPr>
            <p:ph type="title"/>
          </p:nvPr>
        </p:nvSpPr>
        <p:spPr/>
        <p:txBody>
          <a:bodyPr/>
          <a:lstStyle/>
          <a:p>
            <a:r>
              <a:rPr lang="en-US" dirty="0" smtClean="0"/>
              <a:t>Risk Mitigation Strategies</a:t>
            </a:r>
            <a:endParaRPr lang="en-US" dirty="0"/>
          </a:p>
        </p:txBody>
      </p:sp>
      <p:sp>
        <p:nvSpPr>
          <p:cNvPr id="3" name="Content Placeholder 2"/>
          <p:cNvSpPr>
            <a:spLocks noGrp="1"/>
          </p:cNvSpPr>
          <p:nvPr>
            <p:ph sz="half" idx="1"/>
          </p:nvPr>
        </p:nvSpPr>
        <p:spPr>
          <a:xfrm>
            <a:off x="457200" y="1219838"/>
            <a:ext cx="4038600" cy="4906325"/>
          </a:xfrm>
        </p:spPr>
        <p:txBody>
          <a:bodyPr>
            <a:normAutofit fontScale="92500" lnSpcReduction="10000"/>
          </a:bodyPr>
          <a:lstStyle/>
          <a:p>
            <a:pPr marL="514350" indent="-514350">
              <a:buFont typeface="+mj-lt"/>
              <a:buAutoNum type="arabicPeriod"/>
            </a:pPr>
            <a:r>
              <a:rPr lang="en-US" dirty="0" smtClean="0"/>
              <a:t>Avoid injection into active or potentially active faults</a:t>
            </a:r>
          </a:p>
          <a:p>
            <a:pPr marL="514350" indent="-514350">
              <a:buFont typeface="+mj-lt"/>
              <a:buAutoNum type="arabicPeriod"/>
            </a:pPr>
            <a:r>
              <a:rPr lang="en-US" dirty="0" smtClean="0"/>
              <a:t>Minimize and monitor pore pressure changes at depth</a:t>
            </a:r>
          </a:p>
          <a:p>
            <a:pPr marL="514350" indent="-514350">
              <a:buFont typeface="+mj-lt"/>
              <a:buAutoNum type="arabicPeriod"/>
            </a:pPr>
            <a:r>
              <a:rPr lang="en-US" dirty="0" smtClean="0"/>
              <a:t>Install local seismic monitoring arrays</a:t>
            </a:r>
          </a:p>
          <a:p>
            <a:pPr marL="514350" indent="-514350">
              <a:buFont typeface="+mj-lt"/>
              <a:buAutoNum type="arabicPeriod"/>
            </a:pPr>
            <a:r>
              <a:rPr lang="en-US" dirty="0" smtClean="0"/>
              <a:t>Establish modification protocols in advance</a:t>
            </a:r>
          </a:p>
          <a:p>
            <a:pPr marL="514350" indent="-514350">
              <a:buFont typeface="+mj-lt"/>
              <a:buAutoNum type="arabicPeriod"/>
            </a:pPr>
            <a:r>
              <a:rPr lang="en-US" dirty="0" smtClean="0"/>
              <a:t>Be prepared to alter plans or abandon wells</a:t>
            </a:r>
            <a:endParaRPr lang="en-US" dirty="0"/>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a:xfrm>
            <a:off x="6632128" y="6355192"/>
            <a:ext cx="2133600" cy="365125"/>
          </a:xfrm>
        </p:spPr>
        <p:txBody>
          <a:bodyPr/>
          <a:lstStyle/>
          <a:p>
            <a:fld id="{DD59A093-2973-E84F-8364-F574D0D4694E}" type="slidenum">
              <a:rPr lang="en-US" smtClean="0"/>
              <a:t>27</a:t>
            </a:fld>
            <a:endParaRPr lang="en-US"/>
          </a:p>
        </p:txBody>
      </p:sp>
      <p:sp>
        <p:nvSpPr>
          <p:cNvPr id="9" name="TextBox 8"/>
          <p:cNvSpPr txBox="1"/>
          <p:nvPr/>
        </p:nvSpPr>
        <p:spPr>
          <a:xfrm>
            <a:off x="3124200" y="5996373"/>
            <a:ext cx="245309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err="1" smtClean="0"/>
              <a:t>Zoback</a:t>
            </a:r>
            <a:r>
              <a:rPr lang="en-US" dirty="0"/>
              <a:t> </a:t>
            </a:r>
            <a:r>
              <a:rPr lang="en-US" dirty="0" smtClean="0"/>
              <a:t>(2012) Earth AGI</a:t>
            </a:r>
            <a:endParaRPr lang="en-US" dirty="0"/>
          </a:p>
        </p:txBody>
      </p:sp>
    </p:spTree>
    <p:extLst>
      <p:ext uri="{BB962C8B-B14F-4D97-AF65-F5344CB8AC3E}">
        <p14:creationId xmlns:p14="http://schemas.microsoft.com/office/powerpoint/2010/main" val="25626074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OGS Seismic Station Sponsorship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Provides a way to transparently address the possibility of induced seismicity</a:t>
            </a:r>
          </a:p>
          <a:p>
            <a:r>
              <a:rPr lang="en-US" dirty="0" smtClean="0"/>
              <a:t>Removes duplication between operators</a:t>
            </a:r>
          </a:p>
          <a:p>
            <a:r>
              <a:rPr lang="en-US" dirty="0" smtClean="0"/>
              <a:t>Can be tailored to meet individual operators requirements</a:t>
            </a:r>
          </a:p>
          <a:p>
            <a:r>
              <a:rPr lang="en-US" dirty="0" smtClean="0"/>
              <a:t>Rapid reporting for operational feedback for participants</a:t>
            </a:r>
          </a:p>
          <a:p>
            <a:r>
              <a:rPr lang="en-US" dirty="0" smtClean="0"/>
              <a:t>Cost effective</a:t>
            </a:r>
          </a:p>
          <a:p>
            <a:r>
              <a:rPr lang="en-US" dirty="0" smtClean="0"/>
              <a:t>Improves products like </a:t>
            </a:r>
          </a:p>
          <a:p>
            <a:pPr lvl="1"/>
            <a:r>
              <a:rPr lang="en-US" dirty="0" smtClean="0"/>
              <a:t>optimal fault orientations </a:t>
            </a:r>
          </a:p>
          <a:p>
            <a:pPr lvl="1"/>
            <a:r>
              <a:rPr lang="en-US" dirty="0" smtClean="0"/>
              <a:t>Earthquake locations</a:t>
            </a:r>
          </a:p>
          <a:p>
            <a:r>
              <a:rPr lang="en-US" dirty="0" smtClean="0"/>
              <a:t>Equipment donations are tax deductible</a:t>
            </a:r>
          </a:p>
        </p:txBody>
      </p:sp>
      <p:sp>
        <p:nvSpPr>
          <p:cNvPr id="5" name="Date Placeholder 4"/>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7" name="Slide Number Placeholder 6"/>
          <p:cNvSpPr>
            <a:spLocks noGrp="1"/>
          </p:cNvSpPr>
          <p:nvPr>
            <p:ph type="sldNum" sz="quarter" idx="12"/>
          </p:nvPr>
        </p:nvSpPr>
        <p:spPr/>
        <p:txBody>
          <a:bodyPr/>
          <a:lstStyle/>
          <a:p>
            <a:fld id="{DD59A093-2973-E84F-8364-F574D0D4694E}" type="slidenum">
              <a:rPr lang="en-US" smtClean="0"/>
              <a:t>28</a:t>
            </a:fld>
            <a:endParaRPr lang="en-US" dirty="0"/>
          </a:p>
        </p:txBody>
      </p:sp>
      <p:pic>
        <p:nvPicPr>
          <p:cNvPr id="8" name="Picture 7" descr="W35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35" y="2064901"/>
            <a:ext cx="4114800" cy="3073400"/>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2667735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Earthquake Triggering</a:t>
            </a:r>
            <a:endParaRPr lang="en-US" dirty="0"/>
          </a:p>
        </p:txBody>
      </p:sp>
      <p:sp>
        <p:nvSpPr>
          <p:cNvPr id="10" name="Text Placeholder 9"/>
          <p:cNvSpPr>
            <a:spLocks noGrp="1"/>
          </p:cNvSpPr>
          <p:nvPr>
            <p:ph type="body" idx="1"/>
          </p:nvPr>
        </p:nvSpPr>
        <p:spPr/>
        <p:txBody>
          <a:bodyPr/>
          <a:lstStyle/>
          <a:p>
            <a:r>
              <a:rPr lang="en-US" dirty="0" smtClean="0"/>
              <a:t>Natural Causes</a:t>
            </a:r>
            <a:endParaRPr lang="en-US" dirty="0"/>
          </a:p>
        </p:txBody>
      </p:sp>
      <p:sp>
        <p:nvSpPr>
          <p:cNvPr id="8" name="Content Placeholder 7"/>
          <p:cNvSpPr>
            <a:spLocks noGrp="1"/>
          </p:cNvSpPr>
          <p:nvPr>
            <p:ph sz="half" idx="2"/>
          </p:nvPr>
        </p:nvSpPr>
        <p:spPr/>
        <p:txBody>
          <a:bodyPr>
            <a:normAutofit fontScale="85000" lnSpcReduction="20000"/>
          </a:bodyPr>
          <a:lstStyle/>
          <a:p>
            <a:r>
              <a:rPr lang="en-US" dirty="0" smtClean="0"/>
              <a:t>Dynamically by the passage of seismic waves </a:t>
            </a:r>
          </a:p>
          <a:p>
            <a:pPr lvl="1"/>
            <a:r>
              <a:rPr lang="en-US" dirty="0" smtClean="0"/>
              <a:t>typically from very large earthquakes distances &gt; 1000 miles</a:t>
            </a:r>
          </a:p>
          <a:p>
            <a:r>
              <a:rPr lang="en-US" dirty="0" smtClean="0"/>
              <a:t>Statically by local stress changes from previous earthquakes</a:t>
            </a:r>
          </a:p>
          <a:p>
            <a:pPr lvl="1"/>
            <a:r>
              <a:rPr lang="en-US" dirty="0" smtClean="0"/>
              <a:t>Small amounts of stress changes have been shown to trigger earthquakes </a:t>
            </a:r>
          </a:p>
          <a:p>
            <a:pPr lvl="1"/>
            <a:r>
              <a:rPr lang="en-US" dirty="0" smtClean="0"/>
              <a:t>as little as 2-7 psi</a:t>
            </a:r>
          </a:p>
          <a:p>
            <a:r>
              <a:rPr lang="en-US" dirty="0" smtClean="0"/>
              <a:t>Natural fluid movement </a:t>
            </a:r>
          </a:p>
          <a:p>
            <a:pPr lvl="1"/>
            <a:r>
              <a:rPr lang="en-US" dirty="0" smtClean="0"/>
              <a:t>May be the cause of many aftershocks of large earthquakes </a:t>
            </a:r>
          </a:p>
          <a:p>
            <a:r>
              <a:rPr lang="en-US" dirty="0" smtClean="0"/>
              <a:t>Hydrologic loads</a:t>
            </a:r>
          </a:p>
          <a:p>
            <a:endParaRPr lang="en-US" dirty="0"/>
          </a:p>
        </p:txBody>
      </p:sp>
      <p:sp>
        <p:nvSpPr>
          <p:cNvPr id="11" name="Text Placeholder 10"/>
          <p:cNvSpPr>
            <a:spLocks noGrp="1"/>
          </p:cNvSpPr>
          <p:nvPr>
            <p:ph type="body" sz="quarter" idx="3"/>
          </p:nvPr>
        </p:nvSpPr>
        <p:spPr/>
        <p:txBody>
          <a:bodyPr/>
          <a:lstStyle/>
          <a:p>
            <a:r>
              <a:rPr lang="en-US" dirty="0" smtClean="0"/>
              <a:t>Anthropogenic</a:t>
            </a:r>
            <a:endParaRPr lang="en-US" dirty="0"/>
          </a:p>
        </p:txBody>
      </p:sp>
      <p:sp>
        <p:nvSpPr>
          <p:cNvPr id="12" name="Content Placeholder 11"/>
          <p:cNvSpPr>
            <a:spLocks noGrp="1"/>
          </p:cNvSpPr>
          <p:nvPr>
            <p:ph sz="quarter" idx="4"/>
          </p:nvPr>
        </p:nvSpPr>
        <p:spPr/>
        <p:txBody>
          <a:bodyPr/>
          <a:lstStyle/>
          <a:p>
            <a:r>
              <a:rPr lang="en-US" dirty="0" smtClean="0"/>
              <a:t>Reservoir Impoundment</a:t>
            </a:r>
          </a:p>
          <a:p>
            <a:r>
              <a:rPr lang="en-US" dirty="0" smtClean="0"/>
              <a:t>Mining and Oil Production (Mass Removal)</a:t>
            </a:r>
          </a:p>
          <a:p>
            <a:r>
              <a:rPr lang="en-US" dirty="0" smtClean="0"/>
              <a:t>Fluid Injection</a:t>
            </a:r>
          </a:p>
          <a:p>
            <a:r>
              <a:rPr lang="en-US" dirty="0" smtClean="0"/>
              <a:t>Geothermal Production &amp; Thermal Contraction</a:t>
            </a:r>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3</a:t>
            </a:fld>
            <a:endParaRPr lang="en-US"/>
          </a:p>
        </p:txBody>
      </p:sp>
    </p:spTree>
    <p:extLst>
      <p:ext uri="{BB962C8B-B14F-4D97-AF65-F5344CB8AC3E}">
        <p14:creationId xmlns:p14="http://schemas.microsoft.com/office/powerpoint/2010/main" val="2008103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Induced Seismicity from Fluid Injection</a:t>
            </a:r>
            <a:endParaRPr lang="en-US" dirty="0"/>
          </a:p>
        </p:txBody>
      </p:sp>
      <p:sp>
        <p:nvSpPr>
          <p:cNvPr id="8" name="Content Placeholder 7"/>
          <p:cNvSpPr>
            <a:spLocks noGrp="1"/>
          </p:cNvSpPr>
          <p:nvPr>
            <p:ph sz="half" idx="1"/>
          </p:nvPr>
        </p:nvSpPr>
        <p:spPr>
          <a:xfrm>
            <a:off x="457200" y="1417638"/>
            <a:ext cx="4038600" cy="4708525"/>
          </a:xfrm>
        </p:spPr>
        <p:txBody>
          <a:bodyPr>
            <a:normAutofit/>
          </a:bodyPr>
          <a:lstStyle/>
          <a:p>
            <a:r>
              <a:rPr lang="en-US" dirty="0" smtClean="0"/>
              <a:t>Most of the Earth’s upper crust is near failure</a:t>
            </a:r>
          </a:p>
          <a:p>
            <a:r>
              <a:rPr lang="en-US" dirty="0" smtClean="0"/>
              <a:t>Increased pore </a:t>
            </a:r>
            <a:r>
              <a:rPr lang="en-US" dirty="0"/>
              <a:t>p</a:t>
            </a:r>
            <a:r>
              <a:rPr lang="en-US" dirty="0" smtClean="0"/>
              <a:t>ressure from fluid injection effectively reduces friction on fault</a:t>
            </a:r>
          </a:p>
          <a:p>
            <a:pPr lvl="1"/>
            <a:r>
              <a:rPr lang="en-US" dirty="0" smtClean="0"/>
              <a:t>Or in Mohr-Coulomb space moves the circle towards failure</a:t>
            </a:r>
          </a:p>
        </p:txBody>
      </p:sp>
      <p:sp>
        <p:nvSpPr>
          <p:cNvPr id="4" name="Date Placeholder 3"/>
          <p:cNvSpPr>
            <a:spLocks noGrp="1"/>
          </p:cNvSpPr>
          <p:nvPr>
            <p:ph type="dt" sz="half" idx="10"/>
          </p:nvPr>
        </p:nvSpPr>
        <p:spPr/>
        <p:txBody>
          <a:bodyPr/>
          <a:lstStyle/>
          <a:p>
            <a:r>
              <a:rPr lang="en-US" smtClean="0"/>
              <a:t>10/31/12</a:t>
            </a:r>
            <a:endParaRPr lang="en-US"/>
          </a:p>
        </p:txBody>
      </p:sp>
      <p:sp>
        <p:nvSpPr>
          <p:cNvPr id="5" name="Footer Placeholder 4"/>
          <p:cNvSpPr>
            <a:spLocks noGrp="1"/>
          </p:cNvSpPr>
          <p:nvPr>
            <p:ph type="ftr" sz="quarter" idx="11"/>
          </p:nvPr>
        </p:nvSpPr>
        <p:spPr/>
        <p:txBody>
          <a:bodyPr/>
          <a:lstStyle/>
          <a:p>
            <a:r>
              <a:rPr lang="en-US" smtClean="0"/>
              <a:t>Mississippian and Arbuckle Workshop</a:t>
            </a:r>
            <a:endParaRPr lang="en-US"/>
          </a:p>
        </p:txBody>
      </p:sp>
      <p:sp>
        <p:nvSpPr>
          <p:cNvPr id="6" name="Slide Number Placeholder 5"/>
          <p:cNvSpPr>
            <a:spLocks noGrp="1"/>
          </p:cNvSpPr>
          <p:nvPr>
            <p:ph type="sldNum" sz="quarter" idx="12"/>
          </p:nvPr>
        </p:nvSpPr>
        <p:spPr/>
        <p:txBody>
          <a:bodyPr/>
          <a:lstStyle/>
          <a:p>
            <a:fld id="{DD59A093-2973-E84F-8364-F574D0D4694E}" type="slidenum">
              <a:rPr lang="en-US" smtClean="0"/>
              <a:t>4</a:t>
            </a:fld>
            <a:endParaRPr lang="en-US" dirty="0"/>
          </a:p>
        </p:txBody>
      </p:sp>
      <p:grpSp>
        <p:nvGrpSpPr>
          <p:cNvPr id="26" name="Group 25"/>
          <p:cNvGrpSpPr/>
          <p:nvPr/>
        </p:nvGrpSpPr>
        <p:grpSpPr>
          <a:xfrm>
            <a:off x="4787014" y="1472437"/>
            <a:ext cx="3208948" cy="2170275"/>
            <a:chOff x="4787014" y="1472437"/>
            <a:chExt cx="3208948" cy="2170275"/>
          </a:xfrm>
        </p:grpSpPr>
        <p:sp>
          <p:nvSpPr>
            <p:cNvPr id="19" name="Cube 18"/>
            <p:cNvSpPr/>
            <p:nvPr/>
          </p:nvSpPr>
          <p:spPr>
            <a:xfrm>
              <a:off x="4787014" y="1472437"/>
              <a:ext cx="3208948" cy="2170275"/>
            </a:xfrm>
            <a:prstGeom prst="cube">
              <a:avLst/>
            </a:prstGeom>
            <a:solidFill>
              <a:srgbClr val="C4BD9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endCxn id="19" idx="3"/>
            </p:cNvCxnSpPr>
            <p:nvPr/>
          </p:nvCxnSpPr>
          <p:spPr>
            <a:xfrm>
              <a:off x="5631371" y="2009773"/>
              <a:ext cx="488833" cy="1632939"/>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631371" y="1472437"/>
              <a:ext cx="488833" cy="537336"/>
            </a:xfrm>
            <a:prstGeom prst="line">
              <a:avLst/>
            </a:prstGeom>
            <a:ln>
              <a:solidFill>
                <a:srgbClr val="C0504D"/>
              </a:solidFill>
              <a:prstDash val="dash"/>
            </a:ln>
          </p:spPr>
          <p:style>
            <a:lnRef idx="2">
              <a:schemeClr val="accent1"/>
            </a:lnRef>
            <a:fillRef idx="0">
              <a:schemeClr val="accent1"/>
            </a:fillRef>
            <a:effectRef idx="1">
              <a:schemeClr val="accent1"/>
            </a:effectRef>
            <a:fontRef idx="minor">
              <a:schemeClr val="tx1"/>
            </a:fontRef>
          </p:style>
        </p:cxnSp>
      </p:grpSp>
      <p:cxnSp>
        <p:nvCxnSpPr>
          <p:cNvPr id="28" name="Straight Arrow Connector 27"/>
          <p:cNvCxnSpPr/>
          <p:nvPr/>
        </p:nvCxnSpPr>
        <p:spPr>
          <a:xfrm flipH="1">
            <a:off x="5631371" y="1563156"/>
            <a:ext cx="252586" cy="3070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846322" y="1612005"/>
            <a:ext cx="291130" cy="3070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5873258" y="2648297"/>
            <a:ext cx="418689" cy="1465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5449939" y="2794844"/>
            <a:ext cx="423319" cy="1500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291947" y="2390355"/>
            <a:ext cx="388260" cy="369332"/>
          </a:xfrm>
          <a:prstGeom prst="rect">
            <a:avLst/>
          </a:prstGeom>
          <a:noFill/>
        </p:spPr>
        <p:txBody>
          <a:bodyPr wrap="none" rtlCol="0">
            <a:spAutoFit/>
          </a:bodyPr>
          <a:lstStyle/>
          <a:p>
            <a:r>
              <a:rPr lang="en-US" dirty="0" err="1" smtClean="0"/>
              <a:t>σ</a:t>
            </a:r>
            <a:r>
              <a:rPr lang="en-US" baseline="-25000" dirty="0" err="1" smtClean="0"/>
              <a:t>n</a:t>
            </a:r>
            <a:endParaRPr lang="en-US" baseline="-25000" dirty="0"/>
          </a:p>
        </p:txBody>
      </p:sp>
      <p:sp>
        <p:nvSpPr>
          <p:cNvPr id="38" name="TextBox 37"/>
          <p:cNvSpPr txBox="1"/>
          <p:nvPr/>
        </p:nvSpPr>
        <p:spPr>
          <a:xfrm>
            <a:off x="5996579" y="1615759"/>
            <a:ext cx="274434" cy="369332"/>
          </a:xfrm>
          <a:prstGeom prst="rect">
            <a:avLst/>
          </a:prstGeom>
          <a:noFill/>
        </p:spPr>
        <p:txBody>
          <a:bodyPr wrap="none" rtlCol="0">
            <a:spAutoFit/>
          </a:bodyPr>
          <a:lstStyle/>
          <a:p>
            <a:r>
              <a:rPr lang="en-US" dirty="0" err="1" smtClean="0">
                <a:solidFill>
                  <a:schemeClr val="accent1"/>
                </a:solidFill>
              </a:rPr>
              <a:t>τ</a:t>
            </a:r>
            <a:endParaRPr lang="en-US" dirty="0">
              <a:solidFill>
                <a:schemeClr val="accent1"/>
              </a:solidFill>
            </a:endParaRPr>
          </a:p>
        </p:txBody>
      </p:sp>
      <p:cxnSp>
        <p:nvCxnSpPr>
          <p:cNvPr id="44" name="Straight Arrow Connector 43"/>
          <p:cNvCxnSpPr/>
          <p:nvPr/>
        </p:nvCxnSpPr>
        <p:spPr>
          <a:xfrm>
            <a:off x="4787014" y="5177956"/>
            <a:ext cx="3485626"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4957940" y="4333572"/>
            <a:ext cx="0" cy="1402654"/>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683506" y="4157360"/>
            <a:ext cx="274434" cy="369332"/>
          </a:xfrm>
          <a:prstGeom prst="rect">
            <a:avLst/>
          </a:prstGeom>
          <a:noFill/>
        </p:spPr>
        <p:txBody>
          <a:bodyPr wrap="none" rtlCol="0">
            <a:spAutoFit/>
          </a:bodyPr>
          <a:lstStyle/>
          <a:p>
            <a:r>
              <a:rPr lang="en-US" dirty="0" err="1" smtClean="0">
                <a:solidFill>
                  <a:schemeClr val="accent1"/>
                </a:solidFill>
              </a:rPr>
              <a:t>τ</a:t>
            </a:r>
            <a:endParaRPr lang="en-US" dirty="0">
              <a:solidFill>
                <a:schemeClr val="accent1"/>
              </a:solidFill>
            </a:endParaRPr>
          </a:p>
        </p:txBody>
      </p:sp>
      <p:sp>
        <p:nvSpPr>
          <p:cNvPr id="50" name="Oval 49"/>
          <p:cNvSpPr/>
          <p:nvPr/>
        </p:nvSpPr>
        <p:spPr>
          <a:xfrm>
            <a:off x="5690004" y="4710400"/>
            <a:ext cx="932270" cy="928124"/>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V="1">
            <a:off x="4957940" y="4256807"/>
            <a:ext cx="1684742" cy="80250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272640" y="4993290"/>
            <a:ext cx="388260" cy="369332"/>
          </a:xfrm>
          <a:prstGeom prst="rect">
            <a:avLst/>
          </a:prstGeom>
          <a:noFill/>
        </p:spPr>
        <p:txBody>
          <a:bodyPr wrap="none" rtlCol="0">
            <a:spAutoFit/>
          </a:bodyPr>
          <a:lstStyle/>
          <a:p>
            <a:r>
              <a:rPr lang="en-US" dirty="0" err="1" smtClean="0"/>
              <a:t>σ</a:t>
            </a:r>
            <a:r>
              <a:rPr lang="en-US" baseline="-25000" dirty="0" err="1" smtClean="0"/>
              <a:t>n</a:t>
            </a:r>
            <a:endParaRPr lang="en-US" baseline="-25000" dirty="0"/>
          </a:p>
        </p:txBody>
      </p:sp>
      <p:cxnSp>
        <p:nvCxnSpPr>
          <p:cNvPr id="56" name="Straight Connector 55"/>
          <p:cNvCxnSpPr/>
          <p:nvPr/>
        </p:nvCxnSpPr>
        <p:spPr>
          <a:xfrm>
            <a:off x="6151408" y="5087764"/>
            <a:ext cx="0" cy="15299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6595068" y="4030273"/>
            <a:ext cx="823851" cy="369332"/>
          </a:xfrm>
          <a:prstGeom prst="rect">
            <a:avLst/>
          </a:prstGeom>
          <a:noFill/>
        </p:spPr>
        <p:txBody>
          <a:bodyPr wrap="none" rtlCol="0">
            <a:spAutoFit/>
          </a:bodyPr>
          <a:lstStyle/>
          <a:p>
            <a:r>
              <a:rPr lang="en-US" dirty="0" smtClean="0">
                <a:solidFill>
                  <a:schemeClr val="accent2"/>
                </a:solidFill>
              </a:rPr>
              <a:t>Failure </a:t>
            </a:r>
            <a:endParaRPr lang="en-US" dirty="0">
              <a:solidFill>
                <a:schemeClr val="accent2"/>
              </a:solidFill>
            </a:endParaRPr>
          </a:p>
        </p:txBody>
      </p:sp>
      <p:sp>
        <p:nvSpPr>
          <p:cNvPr id="69" name="TextBox 68"/>
          <p:cNvSpPr txBox="1"/>
          <p:nvPr/>
        </p:nvSpPr>
        <p:spPr>
          <a:xfrm>
            <a:off x="4541382" y="4818840"/>
            <a:ext cx="355198" cy="369332"/>
          </a:xfrm>
          <a:prstGeom prst="rect">
            <a:avLst/>
          </a:prstGeom>
          <a:noFill/>
        </p:spPr>
        <p:txBody>
          <a:bodyPr wrap="none" rtlCol="0">
            <a:spAutoFit/>
          </a:bodyPr>
          <a:lstStyle/>
          <a:p>
            <a:r>
              <a:rPr lang="en-US" dirty="0" err="1" smtClean="0">
                <a:solidFill>
                  <a:schemeClr val="accent1"/>
                </a:solidFill>
              </a:rPr>
              <a:t>τ</a:t>
            </a:r>
            <a:r>
              <a:rPr lang="en-US" baseline="-25000" dirty="0" err="1">
                <a:solidFill>
                  <a:schemeClr val="accent1"/>
                </a:solidFill>
              </a:rPr>
              <a:t>o</a:t>
            </a:r>
            <a:endParaRPr lang="en-US" baseline="-25000" dirty="0">
              <a:solidFill>
                <a:schemeClr val="accent1"/>
              </a:solidFill>
            </a:endParaRPr>
          </a:p>
        </p:txBody>
      </p:sp>
      <p:pic>
        <p:nvPicPr>
          <p:cNvPr id="70" name="Picture 6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946" y="4308820"/>
            <a:ext cx="1138939" cy="181570"/>
          </a:xfrm>
          <a:prstGeom prst="rect">
            <a:avLst/>
          </a:prstGeom>
        </p:spPr>
      </p:pic>
      <p:grpSp>
        <p:nvGrpSpPr>
          <p:cNvPr id="80" name="Group 79"/>
          <p:cNvGrpSpPr/>
          <p:nvPr/>
        </p:nvGrpSpPr>
        <p:grpSpPr>
          <a:xfrm>
            <a:off x="5288327" y="2009773"/>
            <a:ext cx="3291721" cy="4123364"/>
            <a:chOff x="5288327" y="2009773"/>
            <a:chExt cx="3291721" cy="4123364"/>
          </a:xfrm>
        </p:grpSpPr>
        <p:grpSp>
          <p:nvGrpSpPr>
            <p:cNvPr id="75" name="Group 74"/>
            <p:cNvGrpSpPr/>
            <p:nvPr/>
          </p:nvGrpSpPr>
          <p:grpSpPr>
            <a:xfrm>
              <a:off x="5288327" y="4724110"/>
              <a:ext cx="3291721" cy="1409027"/>
              <a:chOff x="5288327" y="4724110"/>
              <a:chExt cx="3291721" cy="1409027"/>
            </a:xfrm>
          </p:grpSpPr>
          <p:grpSp>
            <p:nvGrpSpPr>
              <p:cNvPr id="73" name="Group 72"/>
              <p:cNvGrpSpPr/>
              <p:nvPr/>
            </p:nvGrpSpPr>
            <p:grpSpPr>
              <a:xfrm>
                <a:off x="5288327" y="4724110"/>
                <a:ext cx="932270" cy="928124"/>
                <a:chOff x="6774674" y="5442173"/>
                <a:chExt cx="932270" cy="928124"/>
              </a:xfrm>
            </p:grpSpPr>
            <p:sp>
              <p:nvSpPr>
                <p:cNvPr id="71" name="Oval 70"/>
                <p:cNvSpPr/>
                <p:nvPr/>
              </p:nvSpPr>
              <p:spPr>
                <a:xfrm>
                  <a:off x="6774674" y="5442173"/>
                  <a:ext cx="932270" cy="928124"/>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7236078" y="5819537"/>
                  <a:ext cx="0" cy="15299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74" name="TextBox 73"/>
              <p:cNvSpPr txBox="1"/>
              <p:nvPr/>
            </p:nvSpPr>
            <p:spPr>
              <a:xfrm>
                <a:off x="6666844" y="5486806"/>
                <a:ext cx="1913204" cy="646331"/>
              </a:xfrm>
              <a:prstGeom prst="rect">
                <a:avLst/>
              </a:prstGeom>
              <a:noFill/>
            </p:spPr>
            <p:txBody>
              <a:bodyPr wrap="none" rtlCol="0">
                <a:spAutoFit/>
              </a:bodyPr>
              <a:lstStyle/>
              <a:p>
                <a:r>
                  <a:rPr lang="en-US" dirty="0" smtClean="0">
                    <a:solidFill>
                      <a:schemeClr val="tx2"/>
                    </a:solidFill>
                  </a:rPr>
                  <a:t>Add Pore Pressure</a:t>
                </a:r>
              </a:p>
              <a:p>
                <a:r>
                  <a:rPr lang="en-US" i="1" dirty="0" smtClean="0">
                    <a:solidFill>
                      <a:schemeClr val="tx2"/>
                    </a:solidFill>
                  </a:rPr>
                  <a:t>p</a:t>
                </a:r>
                <a:endParaRPr lang="en-US" i="1" dirty="0">
                  <a:solidFill>
                    <a:schemeClr val="tx2"/>
                  </a:solidFill>
                </a:endParaRPr>
              </a:p>
            </p:txBody>
          </p:sp>
        </p:grpSp>
        <p:grpSp>
          <p:nvGrpSpPr>
            <p:cNvPr id="79" name="Group 78"/>
            <p:cNvGrpSpPr/>
            <p:nvPr/>
          </p:nvGrpSpPr>
          <p:grpSpPr>
            <a:xfrm>
              <a:off x="5749731" y="2009773"/>
              <a:ext cx="542216" cy="935102"/>
              <a:chOff x="5749731" y="2009773"/>
              <a:chExt cx="542216" cy="935102"/>
            </a:xfrm>
          </p:grpSpPr>
          <p:cxnSp>
            <p:nvCxnSpPr>
              <p:cNvPr id="77" name="Straight Connector 76"/>
              <p:cNvCxnSpPr/>
              <p:nvPr/>
            </p:nvCxnSpPr>
            <p:spPr>
              <a:xfrm>
                <a:off x="5996579" y="2009773"/>
                <a:ext cx="0" cy="638524"/>
              </a:xfrm>
              <a:prstGeom prst="line">
                <a:avLst/>
              </a:prstGeom>
              <a:ln>
                <a:solidFill>
                  <a:srgbClr val="1F497D"/>
                </a:solidFill>
              </a:ln>
            </p:spPr>
            <p:style>
              <a:lnRef idx="2">
                <a:schemeClr val="accent1"/>
              </a:lnRef>
              <a:fillRef idx="0">
                <a:schemeClr val="accent1"/>
              </a:fillRef>
              <a:effectRef idx="1">
                <a:schemeClr val="accent1"/>
              </a:effectRef>
              <a:fontRef idx="minor">
                <a:schemeClr val="tx1"/>
              </a:fontRef>
            </p:style>
          </p:cxnSp>
          <p:sp>
            <p:nvSpPr>
              <p:cNvPr id="78" name="Cloud 77"/>
              <p:cNvSpPr/>
              <p:nvPr/>
            </p:nvSpPr>
            <p:spPr>
              <a:xfrm>
                <a:off x="5749731" y="2648297"/>
                <a:ext cx="542216" cy="296578"/>
              </a:xfrm>
              <a:prstGeom prst="cloud">
                <a:avLst/>
              </a:prstGeom>
              <a:solidFill>
                <a:schemeClr val="tx2">
                  <a:alpha val="6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82" name="Picture 8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763" y="3735184"/>
            <a:ext cx="2857500" cy="317500"/>
          </a:xfrm>
          <a:prstGeom prst="rect">
            <a:avLst/>
          </a:prstGeom>
        </p:spPr>
      </p:pic>
    </p:spTree>
    <p:extLst>
      <p:ext uri="{BB962C8B-B14F-4D97-AF65-F5344CB8AC3E}">
        <p14:creationId xmlns:p14="http://schemas.microsoft.com/office/powerpoint/2010/main" val="3835741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Diffuses Within the Earth</a:t>
            </a:r>
            <a:endParaRPr lang="en-US" dirty="0"/>
          </a:p>
        </p:txBody>
      </p:sp>
      <p:sp>
        <p:nvSpPr>
          <p:cNvPr id="3" name="Content Placeholder 2"/>
          <p:cNvSpPr>
            <a:spLocks noGrp="1"/>
          </p:cNvSpPr>
          <p:nvPr>
            <p:ph sz="half" idx="1"/>
          </p:nvPr>
        </p:nvSpPr>
        <p:spPr>
          <a:xfrm>
            <a:off x="457200" y="1356234"/>
            <a:ext cx="4038600" cy="4305250"/>
          </a:xfrm>
        </p:spPr>
        <p:txBody>
          <a:bodyPr>
            <a:normAutofit fontScale="92500" lnSpcReduction="20000"/>
          </a:bodyPr>
          <a:lstStyle/>
          <a:p>
            <a:r>
              <a:rPr lang="en-US" dirty="0" smtClean="0">
                <a:solidFill>
                  <a:schemeClr val="accent2"/>
                </a:solidFill>
              </a:rPr>
              <a:t>Pressure increase is not due to actual fluid flow</a:t>
            </a:r>
          </a:p>
          <a:p>
            <a:pPr lvl="1"/>
            <a:r>
              <a:rPr lang="en-US" dirty="0" smtClean="0"/>
              <a:t>Can be much more rapid</a:t>
            </a:r>
          </a:p>
          <a:p>
            <a:pPr lvl="1"/>
            <a:r>
              <a:rPr lang="en-US" dirty="0" smtClean="0"/>
              <a:t>Because water is fairly incompressible it is similar to an elastic response although slower</a:t>
            </a:r>
          </a:p>
          <a:p>
            <a:pPr lvl="1"/>
            <a:r>
              <a:rPr lang="en-US" dirty="0" smtClean="0"/>
              <a:t>Diffusivity is </a:t>
            </a:r>
          </a:p>
          <a:p>
            <a:pPr lvl="1"/>
            <a:endParaRPr lang="en-US" dirty="0" smtClean="0"/>
          </a:p>
          <a:p>
            <a:pPr lvl="2"/>
            <a:r>
              <a:rPr lang="en-US" dirty="0" smtClean="0"/>
              <a:t>T = </a:t>
            </a:r>
            <a:r>
              <a:rPr lang="en-US" dirty="0" err="1" smtClean="0"/>
              <a:t>transmissivity</a:t>
            </a:r>
            <a:endParaRPr lang="en-US" dirty="0" smtClean="0"/>
          </a:p>
          <a:p>
            <a:pPr lvl="2"/>
            <a:r>
              <a:rPr lang="en-US" dirty="0" smtClean="0"/>
              <a:t>S = </a:t>
            </a:r>
            <a:r>
              <a:rPr lang="en-US" dirty="0" err="1" smtClean="0"/>
              <a:t>storativity</a:t>
            </a:r>
            <a:endParaRPr lang="en-US" dirty="0" smtClean="0"/>
          </a:p>
          <a:p>
            <a:r>
              <a:rPr lang="en-US" dirty="0" smtClean="0"/>
              <a:t>Pressure increases over time</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87025" y="1176786"/>
            <a:ext cx="3560950" cy="5179564"/>
          </a:xfrm>
        </p:spPr>
      </p:pic>
      <p:sp>
        <p:nvSpPr>
          <p:cNvPr id="5" name="Date Placeholder 4"/>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7" name="Slide Number Placeholder 6"/>
          <p:cNvSpPr>
            <a:spLocks noGrp="1"/>
          </p:cNvSpPr>
          <p:nvPr>
            <p:ph type="sldNum" sz="quarter" idx="12"/>
          </p:nvPr>
        </p:nvSpPr>
        <p:spPr/>
        <p:txBody>
          <a:bodyPr/>
          <a:lstStyle/>
          <a:p>
            <a:fld id="{DD59A093-2973-E84F-8364-F574D0D4694E}" type="slidenum">
              <a:rPr lang="en-US" smtClean="0"/>
              <a:t>5</a:t>
            </a:fld>
            <a:endParaRPr lang="en-US"/>
          </a:p>
        </p:txBody>
      </p:sp>
      <p:sp>
        <p:nvSpPr>
          <p:cNvPr id="9" name="TextBox 8"/>
          <p:cNvSpPr txBox="1"/>
          <p:nvPr/>
        </p:nvSpPr>
        <p:spPr>
          <a:xfrm>
            <a:off x="2057091" y="5883923"/>
            <a:ext cx="2829934"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dirty="0" err="1" smtClean="0"/>
              <a:t>Talwani</a:t>
            </a:r>
            <a:r>
              <a:rPr lang="en-US" sz="1400" dirty="0" smtClean="0"/>
              <a:t> et al. (2007) J. </a:t>
            </a:r>
            <a:r>
              <a:rPr lang="en-US" sz="1400" dirty="0" err="1" smtClean="0"/>
              <a:t>Geophys</a:t>
            </a:r>
            <a:r>
              <a:rPr lang="en-US" sz="1400" dirty="0" smtClean="0"/>
              <a:t> Res.</a:t>
            </a:r>
            <a:endParaRPr lang="en-US" sz="1400" dirty="0"/>
          </a:p>
        </p:txBody>
      </p:sp>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991" y="3889131"/>
            <a:ext cx="1092200" cy="317500"/>
          </a:xfrm>
          <a:prstGeom prst="rect">
            <a:avLst/>
          </a:prstGeom>
        </p:spPr>
      </p:pic>
    </p:spTree>
    <p:extLst>
      <p:ext uri="{BB962C8B-B14F-4D97-AF65-F5344CB8AC3E}">
        <p14:creationId xmlns:p14="http://schemas.microsoft.com/office/powerpoint/2010/main" val="8004355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Risk from Induced Earthquakes</a:t>
            </a:r>
            <a:endParaRPr lang="en-US" dirty="0"/>
          </a:p>
        </p:txBody>
      </p:sp>
      <p:sp>
        <p:nvSpPr>
          <p:cNvPr id="9" name="Content Placeholder 8"/>
          <p:cNvSpPr>
            <a:spLocks noGrp="1"/>
          </p:cNvSpPr>
          <p:nvPr>
            <p:ph idx="1"/>
          </p:nvPr>
        </p:nvSpPr>
        <p:spPr/>
        <p:txBody>
          <a:bodyPr/>
          <a:lstStyle/>
          <a:p>
            <a:r>
              <a:rPr lang="en-US" dirty="0" smtClean="0"/>
              <a:t>Hydraulic Fracturing </a:t>
            </a:r>
            <a:r>
              <a:rPr lang="en-US" dirty="0" smtClean="0">
                <a:solidFill>
                  <a:srgbClr val="C0504D"/>
                </a:solidFill>
              </a:rPr>
              <a:t>(Lower Risk)</a:t>
            </a:r>
          </a:p>
          <a:p>
            <a:pPr lvl="1"/>
            <a:r>
              <a:rPr lang="en-US" dirty="0" smtClean="0"/>
              <a:t>Magnitudes less generally less than 0</a:t>
            </a:r>
          </a:p>
          <a:p>
            <a:pPr lvl="1"/>
            <a:r>
              <a:rPr lang="en-US" dirty="0" smtClean="0"/>
              <a:t>Observed maximum magnitude (</a:t>
            </a:r>
            <a:r>
              <a:rPr lang="en-US" dirty="0" err="1" smtClean="0"/>
              <a:t>M</a:t>
            </a:r>
            <a:r>
              <a:rPr lang="en-US" baseline="-25000" dirty="0" err="1" smtClean="0"/>
              <a:t>max</a:t>
            </a:r>
            <a:r>
              <a:rPr lang="en-US" dirty="0" smtClean="0"/>
              <a:t>) 3.1-3.4</a:t>
            </a:r>
          </a:p>
          <a:p>
            <a:pPr lvl="1"/>
            <a:r>
              <a:rPr lang="en-US" dirty="0" smtClean="0">
                <a:solidFill>
                  <a:srgbClr val="C0504D"/>
                </a:solidFill>
              </a:rPr>
              <a:t>Injection duration may be weeks</a:t>
            </a:r>
          </a:p>
          <a:p>
            <a:r>
              <a:rPr lang="en-US" dirty="0" smtClean="0"/>
              <a:t>Water Disposal </a:t>
            </a:r>
            <a:r>
              <a:rPr lang="en-US" dirty="0" smtClean="0">
                <a:solidFill>
                  <a:srgbClr val="C0504D"/>
                </a:solidFill>
              </a:rPr>
              <a:t>(Higher Risk)</a:t>
            </a:r>
          </a:p>
          <a:p>
            <a:pPr lvl="1"/>
            <a:r>
              <a:rPr lang="en-US" dirty="0" smtClean="0"/>
              <a:t>Observed </a:t>
            </a:r>
            <a:r>
              <a:rPr lang="en-US" dirty="0" err="1" smtClean="0"/>
              <a:t>M</a:t>
            </a:r>
            <a:r>
              <a:rPr lang="en-US" baseline="-25000" dirty="0" err="1" smtClean="0"/>
              <a:t>max</a:t>
            </a:r>
            <a:r>
              <a:rPr lang="en-US" dirty="0" smtClean="0"/>
              <a:t> 5.3-5.7</a:t>
            </a:r>
          </a:p>
          <a:p>
            <a:pPr lvl="1"/>
            <a:r>
              <a:rPr lang="en-US" dirty="0" smtClean="0"/>
              <a:t>Damage from some events</a:t>
            </a:r>
            <a:endParaRPr lang="en-US" dirty="0" smtClean="0">
              <a:solidFill>
                <a:srgbClr val="C0504D"/>
              </a:solidFill>
            </a:endParaRPr>
          </a:p>
          <a:p>
            <a:pPr lvl="1"/>
            <a:r>
              <a:rPr lang="en-US" dirty="0" smtClean="0">
                <a:solidFill>
                  <a:srgbClr val="C0504D"/>
                </a:solidFill>
              </a:rPr>
              <a:t>Injection duration may be decades</a:t>
            </a:r>
            <a:endParaRPr lang="en-US" dirty="0">
              <a:solidFill>
                <a:srgbClr val="C0504D"/>
              </a:solidFill>
            </a:endParaRPr>
          </a:p>
        </p:txBody>
      </p:sp>
      <p:sp>
        <p:nvSpPr>
          <p:cNvPr id="5" name="Date Placeholder 4"/>
          <p:cNvSpPr>
            <a:spLocks noGrp="1"/>
          </p:cNvSpPr>
          <p:nvPr>
            <p:ph type="dt" sz="half" idx="10"/>
          </p:nvPr>
        </p:nvSpPr>
        <p:spPr/>
        <p:txBody>
          <a:bodyPr/>
          <a:lstStyle/>
          <a:p>
            <a:r>
              <a:rPr lang="en-US" smtClean="0"/>
              <a:t>10/31/12</a:t>
            </a:r>
            <a:endParaRPr lang="en-US"/>
          </a:p>
        </p:txBody>
      </p:sp>
      <p:sp>
        <p:nvSpPr>
          <p:cNvPr id="6" name="Footer Placeholder 5"/>
          <p:cNvSpPr>
            <a:spLocks noGrp="1"/>
          </p:cNvSpPr>
          <p:nvPr>
            <p:ph type="ftr" sz="quarter" idx="11"/>
          </p:nvPr>
        </p:nvSpPr>
        <p:spPr/>
        <p:txBody>
          <a:bodyPr/>
          <a:lstStyle/>
          <a:p>
            <a:r>
              <a:rPr lang="en-US" smtClean="0"/>
              <a:t>Mississippian and Arbuckle Workshop</a:t>
            </a:r>
            <a:endParaRPr lang="en-US"/>
          </a:p>
        </p:txBody>
      </p:sp>
      <p:sp>
        <p:nvSpPr>
          <p:cNvPr id="7" name="Slide Number Placeholder 6"/>
          <p:cNvSpPr>
            <a:spLocks noGrp="1"/>
          </p:cNvSpPr>
          <p:nvPr>
            <p:ph type="sldNum" sz="quarter" idx="12"/>
          </p:nvPr>
        </p:nvSpPr>
        <p:spPr/>
        <p:txBody>
          <a:bodyPr/>
          <a:lstStyle/>
          <a:p>
            <a:fld id="{DD59A093-2973-E84F-8364-F574D0D4694E}" type="slidenum">
              <a:rPr lang="en-US" smtClean="0"/>
              <a:t>6</a:t>
            </a:fld>
            <a:endParaRPr lang="en-US"/>
          </a:p>
        </p:txBody>
      </p:sp>
    </p:spTree>
    <p:extLst>
      <p:ext uri="{BB962C8B-B14F-4D97-AF65-F5344CB8AC3E}">
        <p14:creationId xmlns:p14="http://schemas.microsoft.com/office/powerpoint/2010/main" val="42051174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_dm_ver3.png"/>
          <p:cNvPicPr>
            <a:picLocks noChangeAspect="1"/>
          </p:cNvPicPr>
          <p:nvPr/>
        </p:nvPicPr>
        <p:blipFill>
          <a:blip r:embed="rId3"/>
          <a:stretch>
            <a:fillRect/>
          </a:stretch>
        </p:blipFill>
        <p:spPr>
          <a:xfrm>
            <a:off x="1580338" y="937218"/>
            <a:ext cx="5983324" cy="4983563"/>
          </a:xfrm>
          <a:prstGeom prst="rect">
            <a:avLst/>
          </a:prstGeom>
        </p:spPr>
      </p:pic>
      <p:sp>
        <p:nvSpPr>
          <p:cNvPr id="3" name="Date Placeholder 4"/>
          <p:cNvSpPr>
            <a:spLocks noGrp="1"/>
          </p:cNvSpPr>
          <p:nvPr>
            <p:ph type="dt" sz="half" idx="10"/>
          </p:nvPr>
        </p:nvSpPr>
        <p:spPr>
          <a:xfrm>
            <a:off x="457200" y="6356350"/>
            <a:ext cx="2133600" cy="365125"/>
          </a:xfrm>
        </p:spPr>
        <p:txBody>
          <a:bodyPr/>
          <a:lstStyle/>
          <a:p>
            <a:r>
              <a:rPr lang="en-US" smtClean="0"/>
              <a:t>10/31/12</a:t>
            </a:r>
            <a:endParaRPr lang="en-US"/>
          </a:p>
        </p:txBody>
      </p:sp>
      <p:sp>
        <p:nvSpPr>
          <p:cNvPr id="4" name="Footer Placeholder 5"/>
          <p:cNvSpPr>
            <a:spLocks noGrp="1"/>
          </p:cNvSpPr>
          <p:nvPr>
            <p:ph type="ftr" sz="quarter" idx="11"/>
          </p:nvPr>
        </p:nvSpPr>
        <p:spPr>
          <a:xfrm>
            <a:off x="3124200" y="6356350"/>
            <a:ext cx="2895600" cy="365125"/>
          </a:xfrm>
        </p:spPr>
        <p:txBody>
          <a:bodyPr/>
          <a:lstStyle/>
          <a:p>
            <a:r>
              <a:rPr lang="en-US" smtClean="0"/>
              <a:t>Mississippian and Arbuckle Workshop</a:t>
            </a:r>
            <a:endParaRPr lang="en-US"/>
          </a:p>
        </p:txBody>
      </p:sp>
      <p:sp>
        <p:nvSpPr>
          <p:cNvPr id="5" name="Slide Number Placeholder 6"/>
          <p:cNvSpPr>
            <a:spLocks noGrp="1"/>
          </p:cNvSpPr>
          <p:nvPr>
            <p:ph type="sldNum" sz="quarter" idx="12"/>
          </p:nvPr>
        </p:nvSpPr>
        <p:spPr>
          <a:xfrm>
            <a:off x="6553200" y="6356350"/>
            <a:ext cx="2133600" cy="365125"/>
          </a:xfrm>
        </p:spPr>
        <p:txBody>
          <a:bodyPr/>
          <a:lstStyle/>
          <a:p>
            <a:fld id="{DD59A093-2973-E84F-8364-F574D0D4694E}" type="slidenum">
              <a:rPr lang="en-US" smtClean="0"/>
              <a:t>7</a:t>
            </a:fld>
            <a:endParaRPr lang="en-US"/>
          </a:p>
        </p:txBody>
      </p:sp>
      <p:grpSp>
        <p:nvGrpSpPr>
          <p:cNvPr id="12" name="Group 11"/>
          <p:cNvGrpSpPr/>
          <p:nvPr/>
        </p:nvGrpSpPr>
        <p:grpSpPr>
          <a:xfrm>
            <a:off x="7189650" y="1736475"/>
            <a:ext cx="1210225" cy="2242142"/>
            <a:chOff x="7620150" y="1736475"/>
            <a:chExt cx="1210225" cy="2242142"/>
          </a:xfrm>
        </p:grpSpPr>
        <p:sp>
          <p:nvSpPr>
            <p:cNvPr id="6" name="TextBox 5"/>
            <p:cNvSpPr txBox="1"/>
            <p:nvPr/>
          </p:nvSpPr>
          <p:spPr>
            <a:xfrm>
              <a:off x="7620150" y="3609285"/>
              <a:ext cx="1210225" cy="369332"/>
            </a:xfrm>
            <a:prstGeom prst="rect">
              <a:avLst/>
            </a:prstGeom>
            <a:noFill/>
            <a:scene3d>
              <a:camera prst="orthographicFront">
                <a:rot lat="0" lon="0" rev="16200000"/>
              </a:camera>
              <a:lightRig rig="threePt" dir="t"/>
            </a:scene3d>
          </p:spPr>
          <p:txBody>
            <a:bodyPr wrap="none" rtlCol="0">
              <a:spAutoFit/>
            </a:bodyPr>
            <a:lstStyle/>
            <a:p>
              <a:r>
                <a:rPr lang="en-US" dirty="0" smtClean="0">
                  <a:solidFill>
                    <a:srgbClr val="C0504D"/>
                  </a:solidFill>
                </a:rPr>
                <a:t>Magnitude</a:t>
              </a:r>
              <a:endParaRPr lang="en-US" dirty="0">
                <a:solidFill>
                  <a:srgbClr val="C0504D"/>
                </a:solidFill>
              </a:endParaRPr>
            </a:p>
          </p:txBody>
        </p:sp>
        <p:cxnSp>
          <p:nvCxnSpPr>
            <p:cNvPr id="7" name="Straight Arrow Connector 6"/>
            <p:cNvCxnSpPr/>
            <p:nvPr/>
          </p:nvCxnSpPr>
          <p:spPr>
            <a:xfrm flipV="1">
              <a:off x="8186997" y="1736475"/>
              <a:ext cx="0" cy="138487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5309709" y="5994194"/>
            <a:ext cx="306838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Courtesy of Art </a:t>
            </a:r>
            <a:r>
              <a:rPr lang="en-US" dirty="0" err="1" smtClean="0"/>
              <a:t>McGarr</a:t>
            </a:r>
            <a:r>
              <a:rPr lang="en-US" dirty="0" smtClean="0"/>
              <a:t> (USGS)</a:t>
            </a:r>
            <a:endParaRPr lang="en-US" dirty="0"/>
          </a:p>
        </p:txBody>
      </p:sp>
      <p:grpSp>
        <p:nvGrpSpPr>
          <p:cNvPr id="9" name="Group 8"/>
          <p:cNvGrpSpPr/>
          <p:nvPr/>
        </p:nvGrpSpPr>
        <p:grpSpPr>
          <a:xfrm>
            <a:off x="2215144" y="5701895"/>
            <a:ext cx="4048881" cy="369332"/>
            <a:chOff x="2215144" y="5809528"/>
            <a:chExt cx="4048881" cy="369332"/>
          </a:xfrm>
        </p:grpSpPr>
        <p:sp>
          <p:nvSpPr>
            <p:cNvPr id="10" name="TextBox 9"/>
            <p:cNvSpPr txBox="1"/>
            <p:nvPr/>
          </p:nvSpPr>
          <p:spPr>
            <a:xfrm>
              <a:off x="2215144" y="5809528"/>
              <a:ext cx="1953696" cy="369332"/>
            </a:xfrm>
            <a:prstGeom prst="rect">
              <a:avLst/>
            </a:prstGeom>
            <a:noFill/>
          </p:spPr>
          <p:txBody>
            <a:bodyPr wrap="square" rtlCol="0">
              <a:spAutoFit/>
            </a:bodyPr>
            <a:lstStyle/>
            <a:p>
              <a:r>
                <a:rPr lang="en-US" dirty="0" smtClean="0">
                  <a:solidFill>
                    <a:schemeClr val="tx2"/>
                  </a:solidFill>
                </a:rPr>
                <a:t>Injection Duration</a:t>
              </a:r>
              <a:endParaRPr lang="en-US" dirty="0">
                <a:solidFill>
                  <a:schemeClr val="tx2"/>
                </a:solidFill>
              </a:endParaRPr>
            </a:p>
          </p:txBody>
        </p:sp>
        <p:cxnSp>
          <p:nvCxnSpPr>
            <p:cNvPr id="11" name="Straight Arrow Connector 10"/>
            <p:cNvCxnSpPr/>
            <p:nvPr/>
          </p:nvCxnSpPr>
          <p:spPr>
            <a:xfrm>
              <a:off x="4290822" y="5994194"/>
              <a:ext cx="19732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267900" y="1430567"/>
            <a:ext cx="1774845" cy="1477328"/>
          </a:xfrm>
          <a:prstGeom prst="rect">
            <a:avLst/>
          </a:prstGeom>
          <a:solidFill>
            <a:schemeClr val="bg1">
              <a:alpha val="50000"/>
            </a:schemeClr>
          </a:solidFill>
        </p:spPr>
        <p:txBody>
          <a:bodyPr wrap="none" rtlCol="0">
            <a:spAutoFit/>
          </a:bodyPr>
          <a:lstStyle/>
          <a:p>
            <a:r>
              <a:rPr lang="en-US" sz="1000" dirty="0"/>
              <a:t>RAT=Raton </a:t>
            </a:r>
            <a:r>
              <a:rPr lang="en-US" sz="1000" dirty="0" smtClean="0"/>
              <a:t>Basin </a:t>
            </a:r>
          </a:p>
          <a:p>
            <a:r>
              <a:rPr lang="en-US" sz="1000" dirty="0" smtClean="0"/>
              <a:t>RMA</a:t>
            </a:r>
            <a:r>
              <a:rPr lang="en-US" sz="1000" dirty="0"/>
              <a:t>=Rocky </a:t>
            </a:r>
            <a:r>
              <a:rPr lang="en-US" sz="1000" dirty="0" err="1"/>
              <a:t>Mtn</a:t>
            </a:r>
            <a:r>
              <a:rPr lang="en-US" sz="1000" dirty="0"/>
              <a:t> Arsenal. </a:t>
            </a:r>
            <a:endParaRPr lang="en-US" sz="1000" dirty="0" smtClean="0"/>
          </a:p>
          <a:p>
            <a:r>
              <a:rPr lang="en-US" sz="1000" dirty="0" smtClean="0"/>
              <a:t>YOH</a:t>
            </a:r>
            <a:r>
              <a:rPr lang="en-US" sz="1000" dirty="0"/>
              <a:t>=Youngstown </a:t>
            </a:r>
            <a:r>
              <a:rPr lang="en-US" sz="1000" dirty="0" smtClean="0"/>
              <a:t>OH</a:t>
            </a:r>
          </a:p>
          <a:p>
            <a:r>
              <a:rPr lang="en-US" sz="1000" dirty="0" smtClean="0"/>
              <a:t>PBN</a:t>
            </a:r>
            <a:r>
              <a:rPr lang="en-US" sz="1000" dirty="0"/>
              <a:t>=Paradox Valley </a:t>
            </a:r>
            <a:r>
              <a:rPr lang="en-US" sz="1000" dirty="0" smtClean="0"/>
              <a:t>CO </a:t>
            </a:r>
          </a:p>
          <a:p>
            <a:r>
              <a:rPr lang="en-US" sz="1000" dirty="0" smtClean="0"/>
              <a:t>GAK</a:t>
            </a:r>
            <a:r>
              <a:rPr lang="en-US" sz="1000" dirty="0"/>
              <a:t>=Guy </a:t>
            </a:r>
            <a:r>
              <a:rPr lang="en-US" sz="1000" dirty="0" smtClean="0"/>
              <a:t>AK</a:t>
            </a:r>
          </a:p>
          <a:p>
            <a:r>
              <a:rPr lang="en-US" sz="1000" dirty="0" smtClean="0"/>
              <a:t>BAS</a:t>
            </a:r>
            <a:r>
              <a:rPr lang="en-US" sz="1000" dirty="0"/>
              <a:t>=Basel </a:t>
            </a:r>
            <a:r>
              <a:rPr lang="en-US" sz="1000" dirty="0" smtClean="0"/>
              <a:t>Switzerland</a:t>
            </a:r>
          </a:p>
          <a:p>
            <a:r>
              <a:rPr lang="en-US" sz="1000" dirty="0" smtClean="0"/>
              <a:t>GAR</a:t>
            </a:r>
            <a:r>
              <a:rPr lang="en-US" sz="1000" dirty="0"/>
              <a:t>=Garvin County </a:t>
            </a:r>
            <a:r>
              <a:rPr lang="en-US" sz="1000" dirty="0" smtClean="0"/>
              <a:t>OK </a:t>
            </a:r>
          </a:p>
          <a:p>
            <a:r>
              <a:rPr lang="en-US" sz="1000" dirty="0" smtClean="0"/>
              <a:t>BUK</a:t>
            </a:r>
            <a:r>
              <a:rPr lang="en-US" sz="1000" dirty="0"/>
              <a:t>=</a:t>
            </a:r>
            <a:r>
              <a:rPr lang="en-US" sz="1000" dirty="0" err="1"/>
              <a:t>Bowland</a:t>
            </a:r>
            <a:r>
              <a:rPr lang="en-US" sz="1000" dirty="0"/>
              <a:t> Shale </a:t>
            </a:r>
            <a:r>
              <a:rPr lang="en-US" sz="1000" dirty="0" smtClean="0"/>
              <a:t>UK </a:t>
            </a:r>
          </a:p>
          <a:p>
            <a:r>
              <a:rPr lang="en-US" sz="1000" dirty="0" smtClean="0"/>
              <a:t>KTB</a:t>
            </a:r>
            <a:r>
              <a:rPr lang="en-US" sz="1000" dirty="0"/>
              <a:t>=eastern Bavaria Germany</a:t>
            </a:r>
          </a:p>
        </p:txBody>
      </p:sp>
    </p:spTree>
    <p:extLst>
      <p:ext uri="{BB962C8B-B14F-4D97-AF65-F5344CB8AC3E}">
        <p14:creationId xmlns:p14="http://schemas.microsoft.com/office/powerpoint/2010/main" val="3714300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Injection Induced Seismicity</a:t>
            </a:r>
            <a:endParaRPr lang="en-US" dirty="0"/>
          </a:p>
        </p:txBody>
      </p:sp>
      <p:sp>
        <p:nvSpPr>
          <p:cNvPr id="4" name="Text Placeholder 3"/>
          <p:cNvSpPr>
            <a:spLocks noGrp="1"/>
          </p:cNvSpPr>
          <p:nvPr>
            <p:ph type="body" idx="1"/>
          </p:nvPr>
        </p:nvSpPr>
        <p:spPr>
          <a:xfrm>
            <a:off x="457200" y="1215232"/>
            <a:ext cx="4040188" cy="639762"/>
          </a:xfrm>
        </p:spPr>
        <p:txBody>
          <a:bodyPr/>
          <a:lstStyle/>
          <a:p>
            <a:r>
              <a:rPr lang="en-US" dirty="0" smtClean="0"/>
              <a:t>Best Documented Cases</a:t>
            </a:r>
            <a:endParaRPr lang="en-US" dirty="0"/>
          </a:p>
        </p:txBody>
      </p:sp>
      <p:sp>
        <p:nvSpPr>
          <p:cNvPr id="3" name="Content Placeholder 2"/>
          <p:cNvSpPr>
            <a:spLocks noGrp="1"/>
          </p:cNvSpPr>
          <p:nvPr>
            <p:ph sz="half" idx="2"/>
          </p:nvPr>
        </p:nvSpPr>
        <p:spPr>
          <a:xfrm>
            <a:off x="457200" y="1966785"/>
            <a:ext cx="4040188" cy="3951288"/>
          </a:xfrm>
        </p:spPr>
        <p:txBody>
          <a:bodyPr>
            <a:normAutofit fontScale="85000" lnSpcReduction="10000"/>
          </a:bodyPr>
          <a:lstStyle/>
          <a:p>
            <a:r>
              <a:rPr lang="en-US" dirty="0" err="1" smtClean="0"/>
              <a:t>Rangely</a:t>
            </a:r>
            <a:r>
              <a:rPr lang="en-US" dirty="0" smtClean="0"/>
              <a:t>, CO – Raleigh et al. (1976) Science</a:t>
            </a:r>
          </a:p>
          <a:p>
            <a:r>
              <a:rPr lang="en-US" dirty="0" smtClean="0"/>
              <a:t>Paradox Valley, CO, </a:t>
            </a:r>
            <a:r>
              <a:rPr lang="en-US" dirty="0" err="1" smtClean="0"/>
              <a:t>Ake</a:t>
            </a:r>
            <a:r>
              <a:rPr lang="en-US" dirty="0" smtClean="0"/>
              <a:t> et al. (2005) Bull. </a:t>
            </a:r>
            <a:r>
              <a:rPr lang="en-US" dirty="0" err="1" smtClean="0"/>
              <a:t>Seismol</a:t>
            </a:r>
            <a:r>
              <a:rPr lang="en-US" dirty="0" smtClean="0"/>
              <a:t>. Soc. Amer.</a:t>
            </a:r>
          </a:p>
          <a:p>
            <a:r>
              <a:rPr lang="en-US" dirty="0" smtClean="0"/>
              <a:t>KTB, Germany, </a:t>
            </a:r>
            <a:r>
              <a:rPr lang="en-US" dirty="0" err="1" smtClean="0"/>
              <a:t>Baisch</a:t>
            </a:r>
            <a:r>
              <a:rPr lang="en-US" dirty="0" smtClean="0"/>
              <a:t> et al. (2002) Bull. </a:t>
            </a:r>
            <a:r>
              <a:rPr lang="en-US" dirty="0" err="1" smtClean="0"/>
              <a:t>Seismol</a:t>
            </a:r>
            <a:r>
              <a:rPr lang="en-US" dirty="0" smtClean="0"/>
              <a:t>. Soc. Amer.</a:t>
            </a:r>
          </a:p>
          <a:p>
            <a:r>
              <a:rPr lang="en-US" dirty="0" smtClean="0"/>
              <a:t>Basel, Switzerland, </a:t>
            </a:r>
            <a:r>
              <a:rPr lang="en-US" dirty="0" err="1" smtClean="0"/>
              <a:t>Deichmann</a:t>
            </a:r>
            <a:r>
              <a:rPr lang="en-US" dirty="0" smtClean="0"/>
              <a:t> &amp; </a:t>
            </a:r>
            <a:r>
              <a:rPr lang="en-US" dirty="0" err="1" smtClean="0"/>
              <a:t>Giardini</a:t>
            </a:r>
            <a:r>
              <a:rPr lang="en-US" dirty="0" smtClean="0"/>
              <a:t> (2009) </a:t>
            </a:r>
            <a:r>
              <a:rPr lang="en-US" dirty="0" err="1" smtClean="0"/>
              <a:t>Seismol</a:t>
            </a:r>
            <a:r>
              <a:rPr lang="en-US" dirty="0" smtClean="0"/>
              <a:t>. Res. Letters</a:t>
            </a:r>
          </a:p>
          <a:p>
            <a:r>
              <a:rPr lang="en-US" dirty="0" smtClean="0"/>
              <a:t>Rocky Mountain Arsenal, CO, Hsieh &amp; </a:t>
            </a:r>
            <a:r>
              <a:rPr lang="en-US" dirty="0" err="1" smtClean="0"/>
              <a:t>Bredehoeft</a:t>
            </a:r>
            <a:r>
              <a:rPr lang="en-US" dirty="0" smtClean="0"/>
              <a:t> (1981) J. </a:t>
            </a:r>
            <a:r>
              <a:rPr lang="en-US" dirty="0" err="1" smtClean="0"/>
              <a:t>Geophys</a:t>
            </a:r>
            <a:r>
              <a:rPr lang="en-US" dirty="0" smtClean="0"/>
              <a:t>. Res.</a:t>
            </a:r>
          </a:p>
        </p:txBody>
      </p:sp>
      <p:sp>
        <p:nvSpPr>
          <p:cNvPr id="5" name="Text Placeholder 4"/>
          <p:cNvSpPr>
            <a:spLocks noGrp="1"/>
          </p:cNvSpPr>
          <p:nvPr>
            <p:ph type="body" sz="quarter" idx="3"/>
          </p:nvPr>
        </p:nvSpPr>
        <p:spPr>
          <a:xfrm>
            <a:off x="4645025" y="1215232"/>
            <a:ext cx="4041775" cy="639762"/>
          </a:xfrm>
        </p:spPr>
        <p:txBody>
          <a:bodyPr/>
          <a:lstStyle/>
          <a:p>
            <a:r>
              <a:rPr lang="en-US" dirty="0" smtClean="0"/>
              <a:t>General Observations </a:t>
            </a:r>
            <a:endParaRPr lang="en-US" dirty="0"/>
          </a:p>
        </p:txBody>
      </p:sp>
      <p:sp>
        <p:nvSpPr>
          <p:cNvPr id="6" name="Content Placeholder 5"/>
          <p:cNvSpPr>
            <a:spLocks noGrp="1"/>
          </p:cNvSpPr>
          <p:nvPr>
            <p:ph sz="quarter" idx="4"/>
          </p:nvPr>
        </p:nvSpPr>
        <p:spPr>
          <a:xfrm>
            <a:off x="4645025" y="1966785"/>
            <a:ext cx="4041775" cy="3951288"/>
          </a:xfrm>
        </p:spPr>
        <p:txBody>
          <a:bodyPr>
            <a:normAutofit fontScale="85000" lnSpcReduction="10000"/>
          </a:bodyPr>
          <a:lstStyle/>
          <a:p>
            <a:r>
              <a:rPr lang="en-US" dirty="0"/>
              <a:t>E</a:t>
            </a:r>
            <a:r>
              <a:rPr lang="en-US" dirty="0" smtClean="0"/>
              <a:t>arthquakes occur first near the well and migrate away from the well with time</a:t>
            </a:r>
          </a:p>
          <a:p>
            <a:r>
              <a:rPr lang="en-US" dirty="0" smtClean="0"/>
              <a:t>Earthquakes have a clear temporal correlation to injection</a:t>
            </a:r>
          </a:p>
          <a:p>
            <a:r>
              <a:rPr lang="en-US" dirty="0" smtClean="0"/>
              <a:t>Time and spatial distribution of earthquakes can generally be related to diffusion of pore pressure</a:t>
            </a:r>
          </a:p>
          <a:p>
            <a:r>
              <a:rPr lang="en-US" dirty="0" smtClean="0"/>
              <a:t>Earthquakes can occur over long distances &gt;20 km</a:t>
            </a:r>
          </a:p>
          <a:p>
            <a:r>
              <a:rPr lang="en-US" dirty="0" smtClean="0"/>
              <a:t>Modifying injection parameters alters earthquake production</a:t>
            </a:r>
          </a:p>
          <a:p>
            <a:endParaRPr lang="en-US" dirty="0"/>
          </a:p>
        </p:txBody>
      </p:sp>
      <p:sp>
        <p:nvSpPr>
          <p:cNvPr id="7" name="Date Placeholder 6"/>
          <p:cNvSpPr>
            <a:spLocks noGrp="1"/>
          </p:cNvSpPr>
          <p:nvPr>
            <p:ph type="dt" sz="half" idx="10"/>
          </p:nvPr>
        </p:nvSpPr>
        <p:spPr/>
        <p:txBody>
          <a:bodyPr/>
          <a:lstStyle/>
          <a:p>
            <a:r>
              <a:rPr lang="en-US" smtClean="0"/>
              <a:t>10/31/12</a:t>
            </a:r>
            <a:endParaRPr lang="en-US"/>
          </a:p>
        </p:txBody>
      </p:sp>
      <p:sp>
        <p:nvSpPr>
          <p:cNvPr id="8" name="Footer Placeholder 7"/>
          <p:cNvSpPr>
            <a:spLocks noGrp="1"/>
          </p:cNvSpPr>
          <p:nvPr>
            <p:ph type="ftr" sz="quarter" idx="11"/>
          </p:nvPr>
        </p:nvSpPr>
        <p:spPr/>
        <p:txBody>
          <a:bodyPr/>
          <a:lstStyle/>
          <a:p>
            <a:r>
              <a:rPr lang="en-US" smtClean="0"/>
              <a:t>Mississippian and Arbuckle Workshop</a:t>
            </a:r>
            <a:endParaRPr lang="en-US"/>
          </a:p>
        </p:txBody>
      </p:sp>
      <p:sp>
        <p:nvSpPr>
          <p:cNvPr id="9" name="Slide Number Placeholder 8"/>
          <p:cNvSpPr>
            <a:spLocks noGrp="1"/>
          </p:cNvSpPr>
          <p:nvPr>
            <p:ph type="sldNum" sz="quarter" idx="12"/>
          </p:nvPr>
        </p:nvSpPr>
        <p:spPr/>
        <p:txBody>
          <a:bodyPr/>
          <a:lstStyle/>
          <a:p>
            <a:fld id="{DD59A093-2973-E84F-8364-F574D0D4694E}" type="slidenum">
              <a:rPr lang="en-US" smtClean="0"/>
              <a:t>8</a:t>
            </a:fld>
            <a:endParaRPr lang="en-US"/>
          </a:p>
        </p:txBody>
      </p:sp>
    </p:spTree>
    <p:extLst>
      <p:ext uri="{BB962C8B-B14F-4D97-AF65-F5344CB8AC3E}">
        <p14:creationId xmlns:p14="http://schemas.microsoft.com/office/powerpoint/2010/main" val="13585195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b="9973"/>
          <a:stretch>
            <a:fillRect/>
          </a:stretch>
        </p:blipFill>
        <p:spPr bwMode="auto">
          <a:xfrm>
            <a:off x="621924" y="175381"/>
            <a:ext cx="3676315" cy="3443201"/>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621924" y="3618582"/>
            <a:ext cx="3519070" cy="2946753"/>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4650210" y="1315088"/>
            <a:ext cx="4070448" cy="3088631"/>
          </a:xfrm>
          <a:prstGeom prst="rect">
            <a:avLst/>
          </a:prstGeom>
        </p:spPr>
      </p:pic>
      <p:sp>
        <p:nvSpPr>
          <p:cNvPr id="8" name="TextBox 7"/>
          <p:cNvSpPr txBox="1"/>
          <p:nvPr/>
        </p:nvSpPr>
        <p:spPr>
          <a:xfrm>
            <a:off x="681652" y="1585789"/>
            <a:ext cx="1930151"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RMA, Healy et al. (1968) </a:t>
            </a:r>
            <a:endParaRPr lang="en-US" sz="1400" dirty="0"/>
          </a:p>
        </p:txBody>
      </p:sp>
      <p:sp>
        <p:nvSpPr>
          <p:cNvPr id="9" name="TextBox 8"/>
          <p:cNvSpPr txBox="1"/>
          <p:nvPr/>
        </p:nvSpPr>
        <p:spPr>
          <a:xfrm>
            <a:off x="746229" y="6133789"/>
            <a:ext cx="2294831"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dirty="0" err="1" smtClean="0"/>
              <a:t>Rangely</a:t>
            </a:r>
            <a:r>
              <a:rPr lang="en-US" sz="1400" dirty="0" smtClean="0"/>
              <a:t>, Raleigh et al. (1976)</a:t>
            </a:r>
            <a:endParaRPr lang="en-US" sz="1400" dirty="0"/>
          </a:p>
        </p:txBody>
      </p:sp>
      <p:sp>
        <p:nvSpPr>
          <p:cNvPr id="10" name="TextBox 9"/>
          <p:cNvSpPr txBox="1"/>
          <p:nvPr/>
        </p:nvSpPr>
        <p:spPr>
          <a:xfrm>
            <a:off x="5008347" y="1007311"/>
            <a:ext cx="3508713"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Paradox Valley, </a:t>
            </a:r>
            <a:r>
              <a:rPr lang="en-US" sz="1400" dirty="0" err="1" smtClean="0"/>
              <a:t>Ake</a:t>
            </a:r>
            <a:r>
              <a:rPr lang="en-US" sz="1400" dirty="0" smtClean="0"/>
              <a:t> et al. (2005)</a:t>
            </a:r>
            <a:endParaRPr lang="en-US" sz="1400" dirty="0"/>
          </a:p>
        </p:txBody>
      </p:sp>
      <p:sp>
        <p:nvSpPr>
          <p:cNvPr id="2" name="Date Placeholder 1"/>
          <p:cNvSpPr>
            <a:spLocks noGrp="1"/>
          </p:cNvSpPr>
          <p:nvPr>
            <p:ph type="dt" sz="half" idx="10"/>
          </p:nvPr>
        </p:nvSpPr>
        <p:spPr/>
        <p:txBody>
          <a:bodyPr/>
          <a:lstStyle/>
          <a:p>
            <a:r>
              <a:rPr lang="en-US" smtClean="0"/>
              <a:t>10/31/12</a:t>
            </a:r>
            <a:endParaRPr lang="en-US"/>
          </a:p>
        </p:txBody>
      </p:sp>
      <p:sp>
        <p:nvSpPr>
          <p:cNvPr id="3" name="Footer Placeholder 2"/>
          <p:cNvSpPr>
            <a:spLocks noGrp="1"/>
          </p:cNvSpPr>
          <p:nvPr>
            <p:ph type="ftr" sz="quarter" idx="11"/>
          </p:nvPr>
        </p:nvSpPr>
        <p:spPr/>
        <p:txBody>
          <a:bodyPr/>
          <a:lstStyle/>
          <a:p>
            <a:r>
              <a:rPr lang="en-US" smtClean="0"/>
              <a:t>Mississippian and Arbuckle Workshop</a:t>
            </a:r>
            <a:endParaRPr lang="en-US"/>
          </a:p>
        </p:txBody>
      </p:sp>
      <p:sp>
        <p:nvSpPr>
          <p:cNvPr id="4" name="Slide Number Placeholder 3"/>
          <p:cNvSpPr>
            <a:spLocks noGrp="1"/>
          </p:cNvSpPr>
          <p:nvPr>
            <p:ph type="sldNum" sz="quarter" idx="12"/>
          </p:nvPr>
        </p:nvSpPr>
        <p:spPr/>
        <p:txBody>
          <a:bodyPr/>
          <a:lstStyle/>
          <a:p>
            <a:fld id="{DD59A093-2973-E84F-8364-F574D0D4694E}" type="slidenum">
              <a:rPr lang="en-US" smtClean="0"/>
              <a:t>9</a:t>
            </a:fld>
            <a:endParaRPr lang="en-US"/>
          </a:p>
        </p:txBody>
      </p:sp>
    </p:spTree>
    <p:extLst>
      <p:ext uri="{BB962C8B-B14F-4D97-AF65-F5344CB8AC3E}">
        <p14:creationId xmlns:p14="http://schemas.microsoft.com/office/powerpoint/2010/main" val="844274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1929</TotalTime>
  <Words>1779</Words>
  <Application>Microsoft Macintosh PowerPoint</Application>
  <PresentationFormat>On-screen Show (4:3)</PresentationFormat>
  <Paragraphs>277</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Concerns About the Potential for Induced Seismicity Associated with the Mississippian Play: Perceived or Real?</vt:lpstr>
      <vt:lpstr>Outline</vt:lpstr>
      <vt:lpstr>Earthquake Triggering</vt:lpstr>
      <vt:lpstr>Induced Seismicity from Fluid Injection</vt:lpstr>
      <vt:lpstr>Pressure Diffuses Within the Earth</vt:lpstr>
      <vt:lpstr>Risk from Induced Earthquakes</vt:lpstr>
      <vt:lpstr>PowerPoint Presentation</vt:lpstr>
      <vt:lpstr>Injection Induced Seismicity</vt:lpstr>
      <vt:lpstr>PowerPoint Presentation</vt:lpstr>
      <vt:lpstr>PowerPoint Presentation</vt:lpstr>
      <vt:lpstr>Induced Seismicity from Water Disposal</vt:lpstr>
      <vt:lpstr>Outcome of recent cases</vt:lpstr>
      <vt:lpstr>UIC Wells and Earthquakes</vt:lpstr>
      <vt:lpstr>Increase in Earthquakes Not Matched by Increase in Fluid Injection</vt:lpstr>
      <vt:lpstr>Fluid Injection in Central, OK</vt:lpstr>
      <vt:lpstr>Induced Seismicity from Hydraulic Fracturing</vt:lpstr>
      <vt:lpstr>Eola Field, Garvin County</vt:lpstr>
      <vt:lpstr>PowerPoint Presentation</vt:lpstr>
      <vt:lpstr>PowerPoint Presentation</vt:lpstr>
      <vt:lpstr>Union City Field, Canadian County</vt:lpstr>
      <vt:lpstr>Induced Seismicity from Hydraulic Fracturing</vt:lpstr>
      <vt:lpstr>Maximum Magnitude</vt:lpstr>
      <vt:lpstr>Concerns of Induced Seismicity in the Mississippian Play</vt:lpstr>
      <vt:lpstr>Avoiding Potentially Active Faults</vt:lpstr>
      <vt:lpstr>Calculate a Probability Density Function (PDF) from fault orientations</vt:lpstr>
      <vt:lpstr>Characterizing Fault Rupture Likelihood</vt:lpstr>
      <vt:lpstr>Risk Mitigation Strategies</vt:lpstr>
      <vt:lpstr>OGS Seismic Station Sponsorship</vt:lpstr>
    </vt:vector>
  </TitlesOfParts>
  <Company>Okalahoma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Concerns About the Potential for Induced Seismicity Associated with the Mississippian Play: Perceived or Real</dc:title>
  <dc:creator>Austin Holland</dc:creator>
  <cp:lastModifiedBy>Austin Holland</cp:lastModifiedBy>
  <cp:revision>46</cp:revision>
  <dcterms:created xsi:type="dcterms:W3CDTF">2012-10-09T15:00:48Z</dcterms:created>
  <dcterms:modified xsi:type="dcterms:W3CDTF">2012-10-12T18:52:31Z</dcterms:modified>
</cp:coreProperties>
</file>